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5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729" r:id="rId4"/>
    <p:sldId id="730" r:id="rId5"/>
    <p:sldId id="747" r:id="rId6"/>
    <p:sldId id="762" r:id="rId7"/>
    <p:sldId id="731" r:id="rId8"/>
    <p:sldId id="768" r:id="rId9"/>
    <p:sldId id="773" r:id="rId10"/>
    <p:sldId id="774" r:id="rId11"/>
    <p:sldId id="779" r:id="rId12"/>
    <p:sldId id="778" r:id="rId13"/>
    <p:sldId id="780" r:id="rId14"/>
    <p:sldId id="758" r:id="rId15"/>
    <p:sldId id="766" r:id="rId16"/>
    <p:sldId id="765" r:id="rId17"/>
    <p:sldId id="763" r:id="rId18"/>
    <p:sldId id="761" r:id="rId19"/>
    <p:sldId id="757" r:id="rId20"/>
    <p:sldId id="781" r:id="rId21"/>
    <p:sldId id="782" r:id="rId22"/>
  </p:sldIdLst>
  <p:sldSz cx="9906000" cy="6858000" type="A4"/>
  <p:notesSz cx="6858000" cy="9144000"/>
  <p:embeddedFontLst>
    <p:embeddedFont>
      <p:font typeface="Lato Light" panose="020B060402020202020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  <p:embeddedFont>
      <p:font typeface="Raleway" panose="020B0604020202020204" charset="0"/>
      <p:regular r:id="rId35"/>
      <p:bold r:id="rId36"/>
      <p:italic r:id="rId37"/>
      <p:boldItalic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Lato Black" panose="020B0604020202020204" charset="0"/>
      <p:bold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Lat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6C2"/>
    <a:srgbClr val="5BBE77"/>
    <a:srgbClr val="7EC44E"/>
    <a:srgbClr val="25B7AB"/>
    <a:srgbClr val="E1F1D6"/>
    <a:srgbClr val="4BB5CC"/>
    <a:srgbClr val="8DC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CBEB0DC-4692-4334-9037-7DB367D8914D}">
  <a:tblStyle styleId="{9CBEB0DC-4692-4334-9037-7DB367D8914D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F5E8"/>
          </a:solidFill>
        </a:fill>
      </a:tcStyle>
    </a:wholeTbl>
    <a:band1H>
      <a:tcTxStyle/>
      <a:tcStyle>
        <a:tcBdr/>
        <a:fill>
          <a:solidFill>
            <a:srgbClr val="D7EA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EA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C158DF-CCAA-414E-A450-B71A73E56AF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7DD062-C99A-4DB3-8569-9CD4F9B9D667}" styleName="Table_2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9F4E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9F4EB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0ACCDD-4C28-47B2-A017-E2A7AFEF2B7E}" styleName="Table_3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08" autoAdjust="0"/>
    <p:restoredTop sz="94533" autoAdjust="0"/>
  </p:normalViewPr>
  <p:slideViewPr>
    <p:cSldViewPr snapToGrid="0">
      <p:cViewPr>
        <p:scale>
          <a:sx n="100" d="100"/>
          <a:sy n="100" d="100"/>
        </p:scale>
        <p:origin x="156" y="-4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presProps" Target="presProps.xml"/><Relationship Id="rId57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Previs&#227;o%20Receita%20BMercha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5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defRPr>
                    </a:pPr>
                    <a:fld id="{355EB7D5-B362-4827-95B6-D8033E4A8C21}" type="VALUE">
                      <a:rPr lang="en-US" smtClean="0">
                        <a:latin typeface="Trebuchet MS" panose="020B0603020202020204" pitchFamily="34" charset="0"/>
                      </a:rPr>
                      <a:pPr>
                        <a:defRPr sz="1050">
                          <a:latin typeface="Trebuchet MS" panose="020B0603020202020204" pitchFamily="34" charset="0"/>
                        </a:defRPr>
                      </a:pPr>
                      <a:t>[VALOR]</a:t>
                    </a:fld>
                    <a:r>
                      <a:rPr lang="en-US" smtClean="0">
                        <a:latin typeface="Trebuchet MS" panose="020B0603020202020204" pitchFamily="34" charset="0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anose="020B060302020202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Plan1!$B$2</c:f>
              <c:numCache>
                <c:formatCode>General</c:formatCode>
                <c:ptCount val="1"/>
                <c:pt idx="0">
                  <c:v>59.2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1B37FF20-9B0B-4277-8846-A5364746DACA}" type="VALUE">
                      <a:rPr lang="en-US" smtClean="0"/>
                      <a:pPr/>
                      <a:t>[VALOR]</a:t>
                    </a:fld>
                    <a:r>
                      <a:rPr lang="en-US" smtClean="0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Plan1!$C$2</c:f>
              <c:numCache>
                <c:formatCode>General</c:formatCode>
                <c:ptCount val="1"/>
                <c:pt idx="0">
                  <c:v>40.799999999999997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0"/>
        <c:overlap val="-77"/>
        <c:axId val="364207176"/>
        <c:axId val="364207960"/>
      </c:barChart>
      <c:catAx>
        <c:axId val="364207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4207960"/>
        <c:crosses val="autoZero"/>
        <c:auto val="1"/>
        <c:lblAlgn val="ctr"/>
        <c:lblOffset val="100"/>
        <c:noMultiLvlLbl val="0"/>
      </c:catAx>
      <c:valAx>
        <c:axId val="364207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4207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Você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Plan1!$A$2:$A$3</c:f>
              <c:strCache>
                <c:ptCount val="2"/>
                <c:pt idx="0">
                  <c:v>Castanhas</c:v>
                </c:pt>
                <c:pt idx="1">
                  <c:v>Lanche sem glúten</c:v>
                </c:pt>
              </c:strCache>
            </c:strRef>
          </c:cat>
          <c:val>
            <c:numRef>
              <c:f>Plan1!$B$2:$B$3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Empresas Semelhantes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Plan1!$A$2:$A$3</c:f>
              <c:strCache>
                <c:ptCount val="2"/>
                <c:pt idx="0">
                  <c:v>Castanhas</c:v>
                </c:pt>
                <c:pt idx="1">
                  <c:v>Lanche sem glúten</c:v>
                </c:pt>
              </c:strCache>
            </c:strRef>
          </c:cat>
          <c:val>
            <c:numRef>
              <c:f>Plan1!$C$2:$C$3</c:f>
              <c:numCache>
                <c:formatCode>General</c:formatCode>
                <c:ptCount val="2"/>
                <c:pt idx="0">
                  <c:v>100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04785072"/>
        <c:axId val="404785856"/>
      </c:barChart>
      <c:catAx>
        <c:axId val="40478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04785856"/>
        <c:crosses val="autoZero"/>
        <c:auto val="1"/>
        <c:lblAlgn val="ctr"/>
        <c:lblOffset val="100"/>
        <c:noMultiLvlLbl val="0"/>
      </c:catAx>
      <c:valAx>
        <c:axId val="40478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800" dirty="0" smtClean="0"/>
                  <a:t>Unidades Vendidas</a:t>
                </a:r>
                <a:endParaRPr lang="pt-BR" sz="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04785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629975382577092E-2"/>
          <c:y val="4.4148715120697908E-2"/>
          <c:w val="0.94391555585486231"/>
          <c:h val="0.72617968242631481"/>
        </c:manualLayout>
      </c:layout>
      <c:lineChart>
        <c:grouping val="standard"/>
        <c:varyColors val="0"/>
        <c:ser>
          <c:idx val="0"/>
          <c:order val="0"/>
          <c:tx>
            <c:strRef>
              <c:f>'[Previsão Receita BMerchant.xlsx]Simulando com subsidio'!$A$19</c:f>
              <c:strCache>
                <c:ptCount val="1"/>
                <c:pt idx="0">
                  <c:v>Custo</c:v>
                </c:pt>
              </c:strCache>
            </c:strRef>
          </c:tx>
          <c:spPr>
            <a:ln w="22225" cap="rnd" cmpd="sng" algn="ctr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'[Previsão Receita BMerchant.xlsx]Simulando com subsidio'!$B$19:$M$19</c:f>
              <c:numCache>
                <c:formatCode>General</c:formatCode>
                <c:ptCount val="12"/>
                <c:pt idx="0">
                  <c:v>30000</c:v>
                </c:pt>
                <c:pt idx="1">
                  <c:v>30000</c:v>
                </c:pt>
                <c:pt idx="2">
                  <c:v>45000</c:v>
                </c:pt>
                <c:pt idx="3">
                  <c:v>45000</c:v>
                </c:pt>
                <c:pt idx="4">
                  <c:v>45000</c:v>
                </c:pt>
                <c:pt idx="5">
                  <c:v>62000</c:v>
                </c:pt>
                <c:pt idx="6">
                  <c:v>57000</c:v>
                </c:pt>
                <c:pt idx="7">
                  <c:v>57000</c:v>
                </c:pt>
                <c:pt idx="8">
                  <c:v>57000</c:v>
                </c:pt>
                <c:pt idx="9">
                  <c:v>57000</c:v>
                </c:pt>
                <c:pt idx="10">
                  <c:v>57000</c:v>
                </c:pt>
                <c:pt idx="11">
                  <c:v>57000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'[Previsão Receita BMerchant.xlsx]Simulando com subsidio'!$A$20</c:f>
              <c:strCache>
                <c:ptCount val="1"/>
                <c:pt idx="0">
                  <c:v>Receita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4079295514151552E-2"/>
                  <c:y val="-2.56963219411529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3.0426375064173596E-2"/>
                  <c:y val="-2.56963219411529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3.2548648553084515E-2"/>
                  <c:y val="-3.37233610540071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3.2548648553084571E-2"/>
                  <c:y val="3.04929518488262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3.449250413653418E-2"/>
                  <c:y val="3.45064714052532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3.2905734249028665E-2"/>
                  <c:y val="2.64794322923991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9732194474017641E-2"/>
                  <c:y val="2.64794322923990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'[Previsão Receita BMerchant.xlsx]Simulando com subsidio'!$B$20:$M$20</c:f>
              <c:numCache>
                <c:formatCode>General</c:formatCode>
                <c:ptCount val="12"/>
                <c:pt idx="0">
                  <c:v>260.5</c:v>
                </c:pt>
                <c:pt idx="1">
                  <c:v>342</c:v>
                </c:pt>
                <c:pt idx="2">
                  <c:v>1026</c:v>
                </c:pt>
                <c:pt idx="3">
                  <c:v>7578</c:v>
                </c:pt>
                <c:pt idx="4">
                  <c:v>10272</c:v>
                </c:pt>
                <c:pt idx="5">
                  <c:v>13353.6</c:v>
                </c:pt>
                <c:pt idx="6">
                  <c:v>42201</c:v>
                </c:pt>
                <c:pt idx="7">
                  <c:v>55756.800000000003</c:v>
                </c:pt>
                <c:pt idx="8">
                  <c:v>74470.8</c:v>
                </c:pt>
                <c:pt idx="9">
                  <c:v>99412.800000000003</c:v>
                </c:pt>
                <c:pt idx="10">
                  <c:v>132354</c:v>
                </c:pt>
                <c:pt idx="11">
                  <c:v>177307.5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18386648"/>
        <c:axId val="318387040"/>
      </c:lineChart>
      <c:catAx>
        <c:axId val="318386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 smtClean="0"/>
                  <a:t>mês</a:t>
                </a:r>
                <a:endParaRPr lang="pt-BR" dirty="0"/>
              </a:p>
            </c:rich>
          </c:tx>
          <c:layout>
            <c:manualLayout>
              <c:xMode val="edge"/>
              <c:yMode val="edge"/>
              <c:x val="0.48876560672520564"/>
              <c:y val="0.871549759240733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8387040"/>
        <c:crosses val="autoZero"/>
        <c:auto val="1"/>
        <c:lblAlgn val="ctr"/>
        <c:lblOffset val="500"/>
        <c:noMultiLvlLbl val="0"/>
      </c:catAx>
      <c:valAx>
        <c:axId val="318387040"/>
        <c:scaling>
          <c:orientation val="minMax"/>
          <c:max val="18000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vALOR</a:t>
                </a:r>
                <a:r>
                  <a:rPr lang="pt-BR" baseline="0"/>
                  <a:t> (R$)</a:t>
                </a:r>
                <a:endParaRPr lang="pt-B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crossAx val="318386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14666326656447"/>
          <c:y val="0.91957033218984896"/>
          <c:w val="0.31950065616797901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pt-BR" smtClean="0"/>
              <a:t>Ko.business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EF8ED-7EAE-4845-BCC3-3E6C108FA59A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4FB3D-7897-4957-8C14-D4E6CB7A1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93395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smtClean="0"/>
              <a:t>Ko.business</a:t>
            </a:r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152347"/>
      </p:ext>
    </p:extLst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Fazer planejamento de acordo com funcionalidades a serem entregues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Planejamento com rum-</a:t>
            </a:r>
            <a:r>
              <a:rPr lang="pt-BR" dirty="0" err="1"/>
              <a:t>up</a:t>
            </a: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Quantas empresas do segmento existem em </a:t>
            </a:r>
            <a:r>
              <a:rPr lang="pt-BR" dirty="0" err="1"/>
              <a:t>sp</a:t>
            </a:r>
            <a:r>
              <a:rPr lang="pt-BR" dirty="0"/>
              <a:t>?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Market </a:t>
            </a:r>
            <a:r>
              <a:rPr lang="pt-BR" dirty="0" err="1"/>
              <a:t>validation</a:t>
            </a:r>
            <a:r>
              <a:rPr lang="pt-BR" dirty="0"/>
              <a:t> (?)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Market </a:t>
            </a:r>
            <a:r>
              <a:rPr lang="pt-BR" dirty="0" err="1"/>
              <a:t>share</a:t>
            </a:r>
            <a:r>
              <a:rPr lang="pt-BR" dirty="0"/>
              <a:t> </a:t>
            </a:r>
            <a:r>
              <a:rPr lang="pt-BR" dirty="0" smtClean="0"/>
              <a:t>()</a:t>
            </a: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Entender como funcionam as </a:t>
            </a:r>
            <a:r>
              <a:rPr lang="pt-BR" dirty="0" smtClean="0"/>
              <a:t>cooperativas</a:t>
            </a:r>
            <a:endParaRPr lang="pt-BR" dirty="0"/>
          </a:p>
        </p:txBody>
      </p:sp>
      <p:sp>
        <p:nvSpPr>
          <p:cNvPr id="862" name="Shape 862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696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Shape 40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42" name="Shape 4042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760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Shape 40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Shape 4042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815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Shape 40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Shape 4042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124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4" name="Shape 75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5" name="Shape 7595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06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Shape 4119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0" name="Shape 41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5860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706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66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Shape 32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1" name="Shape 320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5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Shape 34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https://www.shutterstock.com/pt/image-photo/close-investor-businessman-handshake-partner-vendorcollaboration-740349583?src=DGxPCR_flEXXcM6GxyDhGA-1-3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https://www.shutterstock.com/pt/image-photo/close-business-woman-hand-finger-point-588479159?src=5grKAoK4dZNfZWjfuX4rhQ-1-50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6" name="Shape 3486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38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Alterar o texto</a:t>
            </a:r>
            <a:r>
              <a:rPr lang="pt-BR" baseline="0" dirty="0" smtClean="0"/>
              <a:t> para dentro da bola</a:t>
            </a:r>
            <a:endParaRPr lang="pt-BR" dirty="0" smtClean="0"/>
          </a:p>
          <a:p>
            <a:r>
              <a:rPr lang="pt-BR" dirty="0" smtClean="0"/>
              <a:t>http://www.sebrae.com.br/sites/PortalSebrae/artigos/segmento-de-alimentacao-saudavel-apresenta-oportunidades-de-negocio,f48da82a39bbe410VgnVCM1000003b74010aRCRD</a:t>
            </a:r>
          </a:p>
          <a:p>
            <a:endParaRPr lang="pt-BR" dirty="0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23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" name="Shape 77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83" name="Shape 778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4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Shape 40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Shape 4042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81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Shape 40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42" name="Shape 4042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627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Shape 40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42" name="Shape 4042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ço Reservado para Cabeçalho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pt-BR" smtClean="0"/>
              <a:t>Ko.business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61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10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5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09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">
  <p:cSld name="Blank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33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age_layout">
  <p:cSld name="1_page_layout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>
            <a:off x="-1057021" y="0"/>
            <a:ext cx="12112524" cy="6888679"/>
            <a:chOff x="-1057021" y="0"/>
            <a:chExt cx="12112524" cy="6888679"/>
          </a:xfrm>
        </p:grpSpPr>
        <p:pic>
          <p:nvPicPr>
            <p:cNvPr id="3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2697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Title Only">
  <p:cSld name="68_Title 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  <a:defRPr sz="3575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ubTitle" idx="1"/>
          </p:nvPr>
        </p:nvSpPr>
        <p:spPr>
          <a:xfrm>
            <a:off x="1238250" y="1040179"/>
            <a:ext cx="7429500" cy="43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824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Title Only">
  <p:cSld name="78_Title Only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  <a:defRPr sz="3575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1238250" y="1040179"/>
            <a:ext cx="7429500" cy="43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823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5_Title Only">
  <p:cSld name="185_Title Only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  <a:defRPr sz="3575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5" name="Shape 595"/>
          <p:cNvSpPr txBox="1">
            <a:spLocks noGrp="1"/>
          </p:cNvSpPr>
          <p:nvPr>
            <p:ph type="subTitle" idx="1"/>
          </p:nvPr>
        </p:nvSpPr>
        <p:spPr>
          <a:xfrm>
            <a:off x="1238250" y="1040179"/>
            <a:ext cx="7429500" cy="43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478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_Title Only">
  <p:cSld name="100_Title Only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  <a:defRPr sz="3575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9" name="Shape 339"/>
          <p:cNvSpPr txBox="1">
            <a:spLocks noGrp="1"/>
          </p:cNvSpPr>
          <p:nvPr>
            <p:ph type="subTitle" idx="1"/>
          </p:nvPr>
        </p:nvSpPr>
        <p:spPr>
          <a:xfrm>
            <a:off x="1238250" y="1040179"/>
            <a:ext cx="7429500" cy="43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01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0_Title Only">
  <p:cSld name="110_Title Only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  <a:defRPr sz="3575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Shape 396"/>
          <p:cNvSpPr txBox="1">
            <a:spLocks noGrp="1"/>
          </p:cNvSpPr>
          <p:nvPr>
            <p:ph type="subTitle" idx="1"/>
          </p:nvPr>
        </p:nvSpPr>
        <p:spPr>
          <a:xfrm>
            <a:off x="1238250" y="1040179"/>
            <a:ext cx="7429500" cy="43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88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Only">
  <p:cSld name="23_Title 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  <a:defRPr sz="3575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1238250" y="1040179"/>
            <a:ext cx="7429500" cy="43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ctr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53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2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52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26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1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65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7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3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A6CF3-9FC3-47EF-875D-C536F2AF5F15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FD600-0ECE-4F3C-B69D-49AD60410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53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  <p:sldLayoutId id="2147483973" r:id="rId19"/>
  </p:sldLayoutIdLst>
  <mc:AlternateContent xmlns:mc="http://schemas.openxmlformats.org/markup-compatibility/2006" xmlns:p14="http://schemas.microsoft.com/office/powerpoint/2010/main">
    <mc:Choice Requires="p14">
      <p:transition p14:dur="10" advClick="0" advTm="3000">
        <p:fade thruBlk="1"/>
      </p:transition>
    </mc:Choice>
    <mc:Fallback xmlns="">
      <p:transition advClick="0" advTm="3000">
        <p:fade thruBlk="1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gif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7.jpeg"/><Relationship Id="rId12" Type="http://schemas.openxmlformats.org/officeDocument/2006/relationships/image" Target="../media/image32.gif"/><Relationship Id="rId17" Type="http://schemas.openxmlformats.org/officeDocument/2006/relationships/image" Target="../media/image37.png"/><Relationship Id="rId2" Type="http://schemas.openxmlformats.org/officeDocument/2006/relationships/audio" Target="../media/media2.m4a"/><Relationship Id="rId16" Type="http://schemas.openxmlformats.org/officeDocument/2006/relationships/image" Target="../media/image36.png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9.png"/><Relationship Id="rId1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5" Type="http://schemas.openxmlformats.org/officeDocument/2006/relationships/chart" Target="../charts/char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1.jpeg"/><Relationship Id="rId10" Type="http://schemas.openxmlformats.org/officeDocument/2006/relationships/image" Target="../media/image7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/>
        </p:nvSpPr>
        <p:spPr>
          <a:xfrm>
            <a:off x="817258" y="8831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5200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Ko.business</a:t>
            </a:r>
            <a:endParaRPr sz="52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865" name="Shape 865"/>
          <p:cNvSpPr txBox="1"/>
          <p:nvPr/>
        </p:nvSpPr>
        <p:spPr>
          <a:xfrm>
            <a:off x="3381952" y="3188900"/>
            <a:ext cx="31422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463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Pitch Deck</a:t>
            </a:r>
            <a:endParaRPr>
              <a:latin typeface="Trebuchet MS" panose="020B0603020202020204" pitchFamily="34" charset="0"/>
            </a:endParaRPr>
          </a:p>
        </p:txBody>
      </p:sp>
      <p:cxnSp>
        <p:nvCxnSpPr>
          <p:cNvPr id="866" name="Shape 866"/>
          <p:cNvCxnSpPr/>
          <p:nvPr/>
        </p:nvCxnSpPr>
        <p:spPr>
          <a:xfrm>
            <a:off x="3112961" y="3671751"/>
            <a:ext cx="36801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798">
        <p:fade thruBlk="1"/>
      </p:transition>
    </mc:Choice>
    <mc:Fallback xmlns="">
      <p:transition advClick="0" advTm="3798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" grpId="0"/>
      <p:bldP spid="8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/>
          <p:cNvGrpSpPr/>
          <p:nvPr/>
        </p:nvGrpSpPr>
        <p:grpSpPr>
          <a:xfrm>
            <a:off x="-1057021" y="0"/>
            <a:ext cx="12112524" cy="6888679"/>
            <a:chOff x="-1057021" y="0"/>
            <a:chExt cx="12112524" cy="6888679"/>
          </a:xfrm>
        </p:grpSpPr>
        <p:pic>
          <p:nvPicPr>
            <p:cNvPr id="44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tângulo 44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Shape 4073"/>
          <p:cNvGrpSpPr/>
          <p:nvPr/>
        </p:nvGrpSpPr>
        <p:grpSpPr>
          <a:xfrm flipV="1">
            <a:off x="1974576" y="2581444"/>
            <a:ext cx="1426842" cy="424238"/>
            <a:chOff x="1652259" y="4256917"/>
            <a:chExt cx="1206254" cy="360191"/>
          </a:xfrm>
          <a:solidFill>
            <a:schemeClr val="accent1">
              <a:lumMod val="75000"/>
            </a:schemeClr>
          </a:solidFill>
        </p:grpSpPr>
        <p:cxnSp>
          <p:nvCxnSpPr>
            <p:cNvPr id="48" name="Shape 4074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9" name="Shape 4075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3" name="Imagem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48" y="1739739"/>
            <a:ext cx="3703851" cy="5005987"/>
          </a:xfrm>
          <a:prstGeom prst="rect">
            <a:avLst/>
          </a:prstGeom>
        </p:spPr>
      </p:pic>
      <p:sp>
        <p:nvSpPr>
          <p:cNvPr id="4044" name="Shape 4044"/>
          <p:cNvSpPr/>
          <p:nvPr/>
        </p:nvSpPr>
        <p:spPr>
          <a:xfrm>
            <a:off x="0" y="3456801"/>
            <a:ext cx="9923689" cy="34202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47" name="Shape 4047"/>
          <p:cNvSpPr/>
          <p:nvPr/>
        </p:nvSpPr>
        <p:spPr>
          <a:xfrm>
            <a:off x="-17689" y="3426757"/>
            <a:ext cx="9923689" cy="3420249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0" name="Shape 4069"/>
          <p:cNvGrpSpPr/>
          <p:nvPr/>
        </p:nvGrpSpPr>
        <p:grpSpPr>
          <a:xfrm rot="10800000" flipH="1">
            <a:off x="4701141" y="2583774"/>
            <a:ext cx="1094466" cy="292655"/>
            <a:chOff x="1652259" y="4256917"/>
            <a:chExt cx="1206254" cy="360191"/>
          </a:xfrm>
          <a:solidFill>
            <a:schemeClr val="accent1">
              <a:lumMod val="75000"/>
            </a:schemeClr>
          </a:solidFill>
        </p:grpSpPr>
        <p:cxnSp>
          <p:nvCxnSpPr>
            <p:cNvPr id="31" name="Shape 4070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32" name="Shape 407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4" name="Shape 4073"/>
          <p:cNvGrpSpPr/>
          <p:nvPr/>
        </p:nvGrpSpPr>
        <p:grpSpPr>
          <a:xfrm>
            <a:off x="1969605" y="3725840"/>
            <a:ext cx="1426842" cy="424238"/>
            <a:chOff x="1652259" y="4256917"/>
            <a:chExt cx="1206254" cy="360191"/>
          </a:xfrm>
          <a:solidFill>
            <a:schemeClr val="accent1">
              <a:lumMod val="75000"/>
            </a:schemeClr>
          </a:solidFill>
        </p:grpSpPr>
        <p:cxnSp>
          <p:nvCxnSpPr>
            <p:cNvPr id="35" name="Shape 4074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36" name="Shape 4075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48" name="Shape 4048"/>
          <p:cNvGrpSpPr/>
          <p:nvPr/>
        </p:nvGrpSpPr>
        <p:grpSpPr>
          <a:xfrm>
            <a:off x="3145509" y="1302556"/>
            <a:ext cx="4205729" cy="5468005"/>
            <a:chOff x="2526895" y="1773131"/>
            <a:chExt cx="7116438" cy="6729852"/>
          </a:xfrm>
        </p:grpSpPr>
        <p:grpSp>
          <p:nvGrpSpPr>
            <p:cNvPr id="4049" name="Shape 4049"/>
            <p:cNvGrpSpPr/>
            <p:nvPr/>
          </p:nvGrpSpPr>
          <p:grpSpPr>
            <a:xfrm>
              <a:off x="2526895" y="1773131"/>
              <a:ext cx="7116438" cy="6729852"/>
              <a:chOff x="2537781" y="1609803"/>
              <a:chExt cx="7116438" cy="6729852"/>
            </a:xfrm>
          </p:grpSpPr>
          <p:sp>
            <p:nvSpPr>
              <p:cNvPr id="4050" name="Shape 4050"/>
              <p:cNvSpPr/>
              <p:nvPr/>
            </p:nvSpPr>
            <p:spPr>
              <a:xfrm>
                <a:off x="2548404" y="1609803"/>
                <a:ext cx="7105815" cy="6729852"/>
              </a:xfrm>
              <a:prstGeom prst="roundRect">
                <a:avLst>
                  <a:gd name="adj" fmla="val 1222"/>
                </a:avLst>
              </a:prstGeom>
              <a:solidFill>
                <a:srgbClr val="444444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  <a:effectLst>
                <a:outerShdw blurRad="533400" rotWithShape="0">
                  <a:srgbClr val="000000">
                    <a:alpha val="8196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1" name="Shape 4051"/>
              <p:cNvSpPr/>
              <p:nvPr/>
            </p:nvSpPr>
            <p:spPr>
              <a:xfrm>
                <a:off x="2537781" y="1937589"/>
                <a:ext cx="7105516" cy="312888"/>
              </a:xfrm>
              <a:prstGeom prst="rect">
                <a:avLst/>
              </a:pr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2" name="Shape 4052"/>
              <p:cNvSpPr/>
              <p:nvPr/>
            </p:nvSpPr>
            <p:spPr>
              <a:xfrm>
                <a:off x="3613075" y="1694232"/>
                <a:ext cx="2842206" cy="556244"/>
              </a:xfrm>
              <a:prstGeom prst="roundRect">
                <a:avLst>
                  <a:gd name="adj" fmla="val 7915"/>
                </a:avLst>
              </a:prstGeom>
              <a:solidFill>
                <a:srgbClr val="D6D6D6"/>
              </a:solidFill>
              <a:ln w="25400" cap="flat" cmpd="sng">
                <a:solidFill>
                  <a:srgbClr val="D6D6D6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3" name="Shape 4053"/>
              <p:cNvSpPr/>
              <p:nvPr/>
            </p:nvSpPr>
            <p:spPr>
              <a:xfrm>
                <a:off x="2674415" y="1728998"/>
                <a:ext cx="100934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E63B7A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4" name="Shape 4054"/>
              <p:cNvSpPr/>
              <p:nvPr/>
            </p:nvSpPr>
            <p:spPr>
              <a:xfrm>
                <a:off x="2852058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AA00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5" name="Shape 4055"/>
              <p:cNvSpPr/>
              <p:nvPr/>
            </p:nvSpPr>
            <p:spPr>
              <a:xfrm>
                <a:off x="3029701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77BB4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56" name="Shape 4056"/>
              <p:cNvGrpSpPr/>
              <p:nvPr/>
            </p:nvGrpSpPr>
            <p:grpSpPr>
              <a:xfrm>
                <a:off x="9360407" y="2031952"/>
                <a:ext cx="146832" cy="129130"/>
                <a:chOff x="0" y="0"/>
                <a:chExt cx="247204" cy="229546"/>
              </a:xfrm>
            </p:grpSpPr>
            <p:sp>
              <p:nvSpPr>
                <p:cNvPr id="4057" name="Shape 4057"/>
                <p:cNvSpPr/>
                <p:nvPr/>
              </p:nvSpPr>
              <p:spPr>
                <a:xfrm>
                  <a:off x="0" y="0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8" name="Shape 4058"/>
                <p:cNvSpPr/>
                <p:nvPr/>
              </p:nvSpPr>
              <p:spPr>
                <a:xfrm>
                  <a:off x="0" y="88688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9" name="Shape 4059"/>
                <p:cNvSpPr/>
                <p:nvPr/>
              </p:nvSpPr>
              <p:spPr>
                <a:xfrm>
                  <a:off x="0" y="182593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4060" name="Shape 4060"/>
              <p:cNvSpPr/>
              <p:nvPr/>
            </p:nvSpPr>
            <p:spPr>
              <a:xfrm>
                <a:off x="3588999" y="1986978"/>
                <a:ext cx="5540677" cy="21439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38" dirty="0" err="1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ko.busines</a:t>
                </a:r>
                <a:r>
                  <a:rPr lang="pt-BR" sz="1138" dirty="0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/mensagem</a:t>
                </a:r>
                <a:endParaRPr sz="1138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61" name="Shape 4061"/>
              <p:cNvGrpSpPr/>
              <p:nvPr/>
            </p:nvGrpSpPr>
            <p:grpSpPr>
              <a:xfrm>
                <a:off x="6273944" y="1783677"/>
                <a:ext cx="85730" cy="81162"/>
                <a:chOff x="0" y="-1"/>
                <a:chExt cx="144334" cy="144278"/>
              </a:xfrm>
            </p:grpSpPr>
            <p:sp>
              <p:nvSpPr>
                <p:cNvPr id="4062" name="Shape 4062"/>
                <p:cNvSpPr/>
                <p:nvPr/>
              </p:nvSpPr>
              <p:spPr>
                <a:xfrm rot="2814818">
                  <a:off x="-11706" y="56204"/>
                  <a:ext cx="167746" cy="31868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63" name="Shape 4063"/>
                <p:cNvSpPr/>
                <p:nvPr/>
              </p:nvSpPr>
              <p:spPr>
                <a:xfrm rot="-2582437">
                  <a:off x="-11693" y="56202"/>
                  <a:ext cx="167719" cy="31872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4064" name="Shape 4064"/>
            <p:cNvSpPr/>
            <p:nvPr/>
          </p:nvSpPr>
          <p:spPr>
            <a:xfrm>
              <a:off x="2539489" y="2395097"/>
              <a:ext cx="7081446" cy="60971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3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082" name="Shape 4082"/>
          <p:cNvSpPr/>
          <p:nvPr/>
        </p:nvSpPr>
        <p:spPr>
          <a:xfrm>
            <a:off x="7638881" y="2497260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Suporte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na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compra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33" name="Shape 4072"/>
          <p:cNvSpPr/>
          <p:nvPr/>
        </p:nvSpPr>
        <p:spPr>
          <a:xfrm flipH="1">
            <a:off x="1379268" y="2192071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Mensagem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de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dúvida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37" name="Shape 4076"/>
          <p:cNvSpPr/>
          <p:nvPr/>
        </p:nvSpPr>
        <p:spPr>
          <a:xfrm flipH="1">
            <a:off x="1285755" y="4176635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Negociação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em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tempo real</a:t>
            </a:r>
            <a:endParaRPr dirty="0">
              <a:latin typeface="Trebuchet MS" panose="020B0603020202020204" pitchFamily="34" charset="0"/>
            </a:endParaRPr>
          </a:p>
        </p:txBody>
      </p:sp>
      <p:grpSp>
        <p:nvGrpSpPr>
          <p:cNvPr id="4079" name="Shape 4079"/>
          <p:cNvGrpSpPr/>
          <p:nvPr/>
        </p:nvGrpSpPr>
        <p:grpSpPr>
          <a:xfrm rot="10800000">
            <a:off x="6407425" y="2972263"/>
            <a:ext cx="1848038" cy="292655"/>
            <a:chOff x="1652259" y="4256917"/>
            <a:chExt cx="1845247" cy="360191"/>
          </a:xfrm>
          <a:solidFill>
            <a:schemeClr val="accent1">
              <a:lumMod val="75000"/>
            </a:schemeClr>
          </a:solidFill>
        </p:grpSpPr>
        <p:cxnSp>
          <p:nvCxnSpPr>
            <p:cNvPr id="4080" name="Shape 4080"/>
            <p:cNvCxnSpPr/>
            <p:nvPr/>
          </p:nvCxnSpPr>
          <p:spPr>
            <a:xfrm rot="10800000">
              <a:off x="1652259" y="4256917"/>
              <a:ext cx="1845247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081" name="Shape 408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66" y="1774975"/>
            <a:ext cx="3704400" cy="3704400"/>
          </a:xfrm>
          <a:prstGeom prst="rect">
            <a:avLst/>
          </a:prstGeom>
        </p:spPr>
      </p:pic>
      <p:sp>
        <p:nvSpPr>
          <p:cNvPr id="50" name="Retângulo 49"/>
          <p:cNvSpPr/>
          <p:nvPr/>
        </p:nvSpPr>
        <p:spPr>
          <a:xfrm>
            <a:off x="4156356" y="946623"/>
            <a:ext cx="212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Canal de comunicação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Shape 4045"/>
          <p:cNvSpPr txBox="1">
            <a:spLocks/>
          </p:cNvSpPr>
          <p:nvPr/>
        </p:nvSpPr>
        <p:spPr>
          <a:xfrm>
            <a:off x="3552002" y="323517"/>
            <a:ext cx="3331404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575"/>
              <a:buFont typeface="Lato Black"/>
              <a:buNone/>
            </a:pPr>
            <a:r>
              <a:rPr lang="en-MY" sz="3580" b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Nosso Produto</a:t>
            </a:r>
            <a:endParaRPr lang="en-MY" sz="358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32805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916">
        <p:fade thruBlk="1"/>
      </p:transition>
    </mc:Choice>
    <mc:Fallback xmlns="">
      <p:transition advClick="0" advTm="4916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2" grpId="0" animBg="1"/>
      <p:bldP spid="33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o 46"/>
          <p:cNvGrpSpPr/>
          <p:nvPr/>
        </p:nvGrpSpPr>
        <p:grpSpPr>
          <a:xfrm>
            <a:off x="-1057021" y="0"/>
            <a:ext cx="12112524" cy="6888679"/>
            <a:chOff x="-1057021" y="0"/>
            <a:chExt cx="12112524" cy="6888679"/>
          </a:xfrm>
        </p:grpSpPr>
        <p:pic>
          <p:nvPicPr>
            <p:cNvPr id="50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etângulo 50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3" name="Imagem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85" y="1739739"/>
            <a:ext cx="3703851" cy="5005987"/>
          </a:xfrm>
          <a:prstGeom prst="rect">
            <a:avLst/>
          </a:prstGeom>
        </p:spPr>
      </p:pic>
      <p:sp>
        <p:nvSpPr>
          <p:cNvPr id="4044" name="Shape 4044"/>
          <p:cNvSpPr/>
          <p:nvPr/>
        </p:nvSpPr>
        <p:spPr>
          <a:xfrm>
            <a:off x="0" y="3456801"/>
            <a:ext cx="9923689" cy="34202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47" name="Shape 4047"/>
          <p:cNvSpPr/>
          <p:nvPr/>
        </p:nvSpPr>
        <p:spPr>
          <a:xfrm>
            <a:off x="-17689" y="3426757"/>
            <a:ext cx="9923689" cy="3420249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0" name="Shape 4069"/>
          <p:cNvGrpSpPr/>
          <p:nvPr/>
        </p:nvGrpSpPr>
        <p:grpSpPr>
          <a:xfrm rot="10800000" flipH="1">
            <a:off x="2258294" y="2583774"/>
            <a:ext cx="1094466" cy="292655"/>
            <a:chOff x="1652259" y="4256917"/>
            <a:chExt cx="1206254" cy="360191"/>
          </a:xfrm>
          <a:solidFill>
            <a:schemeClr val="accent1">
              <a:lumMod val="75000"/>
            </a:schemeClr>
          </a:solidFill>
        </p:grpSpPr>
        <p:cxnSp>
          <p:nvCxnSpPr>
            <p:cNvPr id="31" name="Shape 4070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32" name="Shape 407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48" name="Shape 4048"/>
          <p:cNvGrpSpPr/>
          <p:nvPr/>
        </p:nvGrpSpPr>
        <p:grpSpPr>
          <a:xfrm>
            <a:off x="3138952" y="1302556"/>
            <a:ext cx="4205729" cy="5468005"/>
            <a:chOff x="2526895" y="1773131"/>
            <a:chExt cx="7116438" cy="6729852"/>
          </a:xfrm>
        </p:grpSpPr>
        <p:grpSp>
          <p:nvGrpSpPr>
            <p:cNvPr id="4049" name="Shape 4049"/>
            <p:cNvGrpSpPr/>
            <p:nvPr/>
          </p:nvGrpSpPr>
          <p:grpSpPr>
            <a:xfrm>
              <a:off x="2526895" y="1773131"/>
              <a:ext cx="7116438" cy="6729852"/>
              <a:chOff x="2537781" y="1609803"/>
              <a:chExt cx="7116438" cy="6729852"/>
            </a:xfrm>
          </p:grpSpPr>
          <p:sp>
            <p:nvSpPr>
              <p:cNvPr id="4050" name="Shape 4050"/>
              <p:cNvSpPr/>
              <p:nvPr/>
            </p:nvSpPr>
            <p:spPr>
              <a:xfrm>
                <a:off x="2548404" y="1609803"/>
                <a:ext cx="7105815" cy="6729852"/>
              </a:xfrm>
              <a:prstGeom prst="roundRect">
                <a:avLst>
                  <a:gd name="adj" fmla="val 1222"/>
                </a:avLst>
              </a:prstGeom>
              <a:solidFill>
                <a:srgbClr val="444444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  <a:effectLst>
                <a:outerShdw blurRad="533400" rotWithShape="0">
                  <a:srgbClr val="000000">
                    <a:alpha val="8196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1" name="Shape 4051"/>
              <p:cNvSpPr/>
              <p:nvPr/>
            </p:nvSpPr>
            <p:spPr>
              <a:xfrm>
                <a:off x="2537781" y="1937589"/>
                <a:ext cx="7105516" cy="312888"/>
              </a:xfrm>
              <a:prstGeom prst="rect">
                <a:avLst/>
              </a:pr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2" name="Shape 4052"/>
              <p:cNvSpPr/>
              <p:nvPr/>
            </p:nvSpPr>
            <p:spPr>
              <a:xfrm>
                <a:off x="3613075" y="1694232"/>
                <a:ext cx="2842206" cy="556244"/>
              </a:xfrm>
              <a:prstGeom prst="roundRect">
                <a:avLst>
                  <a:gd name="adj" fmla="val 7915"/>
                </a:avLst>
              </a:prstGeom>
              <a:solidFill>
                <a:srgbClr val="D6D6D6"/>
              </a:solidFill>
              <a:ln w="25400" cap="flat" cmpd="sng">
                <a:solidFill>
                  <a:srgbClr val="D6D6D6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3" name="Shape 4053"/>
              <p:cNvSpPr/>
              <p:nvPr/>
            </p:nvSpPr>
            <p:spPr>
              <a:xfrm>
                <a:off x="2674415" y="1728998"/>
                <a:ext cx="100934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E63B7A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4" name="Shape 4054"/>
              <p:cNvSpPr/>
              <p:nvPr/>
            </p:nvSpPr>
            <p:spPr>
              <a:xfrm>
                <a:off x="2852058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AA00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5" name="Shape 4055"/>
              <p:cNvSpPr/>
              <p:nvPr/>
            </p:nvSpPr>
            <p:spPr>
              <a:xfrm>
                <a:off x="3029701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77BB4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56" name="Shape 4056"/>
              <p:cNvGrpSpPr/>
              <p:nvPr/>
            </p:nvGrpSpPr>
            <p:grpSpPr>
              <a:xfrm>
                <a:off x="9360407" y="2031952"/>
                <a:ext cx="146832" cy="129130"/>
                <a:chOff x="0" y="0"/>
                <a:chExt cx="247204" cy="229546"/>
              </a:xfrm>
            </p:grpSpPr>
            <p:sp>
              <p:nvSpPr>
                <p:cNvPr id="4057" name="Shape 4057"/>
                <p:cNvSpPr/>
                <p:nvPr/>
              </p:nvSpPr>
              <p:spPr>
                <a:xfrm>
                  <a:off x="0" y="0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8" name="Shape 4058"/>
                <p:cNvSpPr/>
                <p:nvPr/>
              </p:nvSpPr>
              <p:spPr>
                <a:xfrm>
                  <a:off x="0" y="88688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9" name="Shape 4059"/>
                <p:cNvSpPr/>
                <p:nvPr/>
              </p:nvSpPr>
              <p:spPr>
                <a:xfrm>
                  <a:off x="0" y="182593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4060" name="Shape 4060"/>
              <p:cNvSpPr/>
              <p:nvPr/>
            </p:nvSpPr>
            <p:spPr>
              <a:xfrm>
                <a:off x="3588999" y="1986978"/>
                <a:ext cx="5540677" cy="21439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38" dirty="0" err="1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ko.busines</a:t>
                </a:r>
                <a:r>
                  <a:rPr lang="pt-BR" sz="1138" dirty="0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/</a:t>
                </a:r>
                <a:r>
                  <a:rPr lang="pt-BR" sz="1138" dirty="0" err="1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grupo_compras</a:t>
                </a:r>
                <a:endParaRPr sz="1138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61" name="Shape 4061"/>
              <p:cNvGrpSpPr/>
              <p:nvPr/>
            </p:nvGrpSpPr>
            <p:grpSpPr>
              <a:xfrm>
                <a:off x="6273944" y="1783677"/>
                <a:ext cx="85730" cy="81162"/>
                <a:chOff x="0" y="-1"/>
                <a:chExt cx="144334" cy="144278"/>
              </a:xfrm>
            </p:grpSpPr>
            <p:sp>
              <p:nvSpPr>
                <p:cNvPr id="4062" name="Shape 4062"/>
                <p:cNvSpPr/>
                <p:nvPr/>
              </p:nvSpPr>
              <p:spPr>
                <a:xfrm rot="2814818">
                  <a:off x="-11706" y="56204"/>
                  <a:ext cx="167746" cy="31868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63" name="Shape 4063"/>
                <p:cNvSpPr/>
                <p:nvPr/>
              </p:nvSpPr>
              <p:spPr>
                <a:xfrm rot="-2582437">
                  <a:off x="-11693" y="56202"/>
                  <a:ext cx="167719" cy="31872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4064" name="Shape 4064"/>
            <p:cNvSpPr/>
            <p:nvPr/>
          </p:nvSpPr>
          <p:spPr>
            <a:xfrm>
              <a:off x="2539489" y="2395097"/>
              <a:ext cx="7081446" cy="60971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3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082" name="Shape 4082"/>
          <p:cNvSpPr/>
          <p:nvPr/>
        </p:nvSpPr>
        <p:spPr>
          <a:xfrm>
            <a:off x="7441313" y="3481759"/>
            <a:ext cx="1309282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Produto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para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compra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coletiva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33" name="Shape 4072"/>
          <p:cNvSpPr/>
          <p:nvPr/>
        </p:nvSpPr>
        <p:spPr>
          <a:xfrm flipH="1">
            <a:off x="1665876" y="2192071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Criação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grupo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de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compras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37" name="Shape 4076"/>
          <p:cNvSpPr/>
          <p:nvPr/>
        </p:nvSpPr>
        <p:spPr>
          <a:xfrm flipH="1">
            <a:off x="1735806" y="4765011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Preço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máximo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desejado</a:t>
            </a:r>
            <a:endParaRPr dirty="0">
              <a:latin typeface="Trebuchet MS" panose="020B0603020202020204" pitchFamily="34" charset="0"/>
            </a:endParaRPr>
          </a:p>
        </p:txBody>
      </p:sp>
      <p:grpSp>
        <p:nvGrpSpPr>
          <p:cNvPr id="4079" name="Shape 4079"/>
          <p:cNvGrpSpPr/>
          <p:nvPr/>
        </p:nvGrpSpPr>
        <p:grpSpPr>
          <a:xfrm rot="10800000">
            <a:off x="5790842" y="3958104"/>
            <a:ext cx="2279269" cy="292655"/>
            <a:chOff x="1652259" y="4256917"/>
            <a:chExt cx="1845247" cy="360191"/>
          </a:xfrm>
          <a:solidFill>
            <a:schemeClr val="accent1">
              <a:lumMod val="75000"/>
            </a:schemeClr>
          </a:solidFill>
        </p:grpSpPr>
        <p:cxnSp>
          <p:nvCxnSpPr>
            <p:cNvPr id="4080" name="Shape 4080"/>
            <p:cNvCxnSpPr/>
            <p:nvPr/>
          </p:nvCxnSpPr>
          <p:spPr>
            <a:xfrm rot="10800000">
              <a:off x="1652259" y="4256917"/>
              <a:ext cx="1845247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081" name="Shape 408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4" name="Shape 4073"/>
          <p:cNvGrpSpPr/>
          <p:nvPr/>
        </p:nvGrpSpPr>
        <p:grpSpPr>
          <a:xfrm>
            <a:off x="2363021" y="4603502"/>
            <a:ext cx="3134010" cy="292655"/>
            <a:chOff x="1652259" y="4256917"/>
            <a:chExt cx="1206254" cy="360191"/>
          </a:xfrm>
          <a:solidFill>
            <a:schemeClr val="accent1">
              <a:lumMod val="75000"/>
            </a:schemeClr>
          </a:solidFill>
        </p:grpSpPr>
        <p:cxnSp>
          <p:nvCxnSpPr>
            <p:cNvPr id="35" name="Shape 4074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36" name="Shape 4075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Shape 4079"/>
          <p:cNvGrpSpPr/>
          <p:nvPr/>
        </p:nvGrpSpPr>
        <p:grpSpPr>
          <a:xfrm rot="10800000" flipV="1">
            <a:off x="5963262" y="4878486"/>
            <a:ext cx="2106847" cy="292655"/>
            <a:chOff x="1652259" y="4256917"/>
            <a:chExt cx="1845247" cy="360191"/>
          </a:xfrm>
          <a:solidFill>
            <a:schemeClr val="accent1">
              <a:lumMod val="75000"/>
            </a:schemeClr>
          </a:solidFill>
        </p:grpSpPr>
        <p:cxnSp>
          <p:nvCxnSpPr>
            <p:cNvPr id="45" name="Shape 4080"/>
            <p:cNvCxnSpPr/>
            <p:nvPr/>
          </p:nvCxnSpPr>
          <p:spPr>
            <a:xfrm rot="10800000">
              <a:off x="1652259" y="4256917"/>
              <a:ext cx="1845247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6" name="Shape 408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16" y="1774945"/>
            <a:ext cx="3704400" cy="3704400"/>
          </a:xfrm>
          <a:prstGeom prst="rect">
            <a:avLst/>
          </a:prstGeom>
        </p:spPr>
      </p:pic>
      <p:sp>
        <p:nvSpPr>
          <p:cNvPr id="42" name="Shape 4082"/>
          <p:cNvSpPr/>
          <p:nvPr/>
        </p:nvSpPr>
        <p:spPr>
          <a:xfrm>
            <a:off x="7415467" y="5148229"/>
            <a:ext cx="1309282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Interesse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em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participar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428866" y="93314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Compra coletiva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Shape 4045"/>
          <p:cNvSpPr txBox="1">
            <a:spLocks/>
          </p:cNvSpPr>
          <p:nvPr/>
        </p:nvSpPr>
        <p:spPr>
          <a:xfrm>
            <a:off x="3552002" y="323517"/>
            <a:ext cx="3331404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575"/>
              <a:buFont typeface="Lato Black"/>
              <a:buNone/>
            </a:pPr>
            <a:r>
              <a:rPr lang="en-MY" sz="3580" b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Nosso Produto</a:t>
            </a:r>
            <a:endParaRPr lang="en-MY" sz="358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191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569">
        <p:fade thruBlk="1"/>
      </p:transition>
    </mc:Choice>
    <mc:Fallback xmlns="">
      <p:transition advClick="0" advTm="8569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2" grpId="0" animBg="1"/>
      <p:bldP spid="33" grpId="0" animBg="1"/>
      <p:bldP spid="37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/>
          <p:cNvGrpSpPr/>
          <p:nvPr/>
        </p:nvGrpSpPr>
        <p:grpSpPr>
          <a:xfrm>
            <a:off x="-1057021" y="0"/>
            <a:ext cx="12112524" cy="6888679"/>
            <a:chOff x="-1057021" y="0"/>
            <a:chExt cx="12112524" cy="6888679"/>
          </a:xfrm>
        </p:grpSpPr>
        <p:pic>
          <p:nvPicPr>
            <p:cNvPr id="43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tângulo 43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44" name="Shape 4044"/>
          <p:cNvSpPr/>
          <p:nvPr/>
        </p:nvSpPr>
        <p:spPr>
          <a:xfrm>
            <a:off x="0" y="3456801"/>
            <a:ext cx="9923689" cy="34202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47" name="Shape 4047"/>
          <p:cNvSpPr/>
          <p:nvPr/>
        </p:nvSpPr>
        <p:spPr>
          <a:xfrm>
            <a:off x="-17689" y="3426757"/>
            <a:ext cx="9923689" cy="3420249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4048" name="Shape 4048"/>
          <p:cNvGrpSpPr/>
          <p:nvPr/>
        </p:nvGrpSpPr>
        <p:grpSpPr>
          <a:xfrm>
            <a:off x="3138952" y="1302556"/>
            <a:ext cx="4205729" cy="5468005"/>
            <a:chOff x="2526895" y="1773131"/>
            <a:chExt cx="7116438" cy="6729852"/>
          </a:xfrm>
        </p:grpSpPr>
        <p:grpSp>
          <p:nvGrpSpPr>
            <p:cNvPr id="4049" name="Shape 4049"/>
            <p:cNvGrpSpPr/>
            <p:nvPr/>
          </p:nvGrpSpPr>
          <p:grpSpPr>
            <a:xfrm>
              <a:off x="2526895" y="1773131"/>
              <a:ext cx="7116438" cy="6729852"/>
              <a:chOff x="2537781" y="1609803"/>
              <a:chExt cx="7116438" cy="6729852"/>
            </a:xfrm>
          </p:grpSpPr>
          <p:sp>
            <p:nvSpPr>
              <p:cNvPr id="4050" name="Shape 4050"/>
              <p:cNvSpPr/>
              <p:nvPr/>
            </p:nvSpPr>
            <p:spPr>
              <a:xfrm>
                <a:off x="2548404" y="1609803"/>
                <a:ext cx="7105815" cy="6729852"/>
              </a:xfrm>
              <a:prstGeom prst="roundRect">
                <a:avLst>
                  <a:gd name="adj" fmla="val 1222"/>
                </a:avLst>
              </a:prstGeom>
              <a:solidFill>
                <a:srgbClr val="444444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  <a:effectLst>
                <a:outerShdw blurRad="533400" rotWithShape="0">
                  <a:srgbClr val="000000">
                    <a:alpha val="8196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1" name="Shape 4051"/>
              <p:cNvSpPr/>
              <p:nvPr/>
            </p:nvSpPr>
            <p:spPr>
              <a:xfrm>
                <a:off x="2537781" y="1937589"/>
                <a:ext cx="7105516" cy="312888"/>
              </a:xfrm>
              <a:prstGeom prst="rect">
                <a:avLst/>
              </a:pr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2" name="Shape 4052"/>
              <p:cNvSpPr/>
              <p:nvPr/>
            </p:nvSpPr>
            <p:spPr>
              <a:xfrm>
                <a:off x="3613075" y="1694232"/>
                <a:ext cx="2842206" cy="556244"/>
              </a:xfrm>
              <a:prstGeom prst="roundRect">
                <a:avLst>
                  <a:gd name="adj" fmla="val 7915"/>
                </a:avLst>
              </a:prstGeom>
              <a:solidFill>
                <a:srgbClr val="D6D6D6"/>
              </a:solidFill>
              <a:ln w="25400" cap="flat" cmpd="sng">
                <a:solidFill>
                  <a:srgbClr val="D6D6D6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3" name="Shape 4053"/>
              <p:cNvSpPr/>
              <p:nvPr/>
            </p:nvSpPr>
            <p:spPr>
              <a:xfrm>
                <a:off x="2674415" y="1728998"/>
                <a:ext cx="100934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E63B7A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4" name="Shape 4054"/>
              <p:cNvSpPr/>
              <p:nvPr/>
            </p:nvSpPr>
            <p:spPr>
              <a:xfrm>
                <a:off x="2852058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AA00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5" name="Shape 4055"/>
              <p:cNvSpPr/>
              <p:nvPr/>
            </p:nvSpPr>
            <p:spPr>
              <a:xfrm>
                <a:off x="3029701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77BB4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56" name="Shape 4056"/>
              <p:cNvGrpSpPr/>
              <p:nvPr/>
            </p:nvGrpSpPr>
            <p:grpSpPr>
              <a:xfrm>
                <a:off x="9360407" y="2031952"/>
                <a:ext cx="146832" cy="129130"/>
                <a:chOff x="0" y="0"/>
                <a:chExt cx="247204" cy="229546"/>
              </a:xfrm>
            </p:grpSpPr>
            <p:sp>
              <p:nvSpPr>
                <p:cNvPr id="4057" name="Shape 4057"/>
                <p:cNvSpPr/>
                <p:nvPr/>
              </p:nvSpPr>
              <p:spPr>
                <a:xfrm>
                  <a:off x="0" y="0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8" name="Shape 4058"/>
                <p:cNvSpPr/>
                <p:nvPr/>
              </p:nvSpPr>
              <p:spPr>
                <a:xfrm>
                  <a:off x="0" y="88688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9" name="Shape 4059"/>
                <p:cNvSpPr/>
                <p:nvPr/>
              </p:nvSpPr>
              <p:spPr>
                <a:xfrm>
                  <a:off x="0" y="182593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4060" name="Shape 4060"/>
              <p:cNvSpPr/>
              <p:nvPr/>
            </p:nvSpPr>
            <p:spPr>
              <a:xfrm>
                <a:off x="3588999" y="1986978"/>
                <a:ext cx="5540677" cy="21439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38" dirty="0" err="1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ko.busines</a:t>
                </a:r>
                <a:r>
                  <a:rPr lang="pt-BR" sz="1138" dirty="0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/</a:t>
                </a:r>
                <a:r>
                  <a:rPr lang="pt-BR" sz="1138" dirty="0" err="1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relatorios</a:t>
                </a:r>
                <a:endParaRPr sz="1138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61" name="Shape 4061"/>
              <p:cNvGrpSpPr/>
              <p:nvPr/>
            </p:nvGrpSpPr>
            <p:grpSpPr>
              <a:xfrm>
                <a:off x="6273944" y="1783677"/>
                <a:ext cx="85730" cy="81162"/>
                <a:chOff x="0" y="-1"/>
                <a:chExt cx="144334" cy="144278"/>
              </a:xfrm>
            </p:grpSpPr>
            <p:sp>
              <p:nvSpPr>
                <p:cNvPr id="4062" name="Shape 4062"/>
                <p:cNvSpPr/>
                <p:nvPr/>
              </p:nvSpPr>
              <p:spPr>
                <a:xfrm rot="2814818">
                  <a:off x="-11706" y="56204"/>
                  <a:ext cx="167746" cy="31868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63" name="Shape 4063"/>
                <p:cNvSpPr/>
                <p:nvPr/>
              </p:nvSpPr>
              <p:spPr>
                <a:xfrm rot="-2582437">
                  <a:off x="-11693" y="56202"/>
                  <a:ext cx="167719" cy="31872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4064" name="Shape 4064"/>
            <p:cNvSpPr/>
            <p:nvPr/>
          </p:nvSpPr>
          <p:spPr>
            <a:xfrm>
              <a:off x="2539489" y="2395097"/>
              <a:ext cx="7081446" cy="60971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3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4069" name="Shape 4069"/>
          <p:cNvGrpSpPr/>
          <p:nvPr/>
        </p:nvGrpSpPr>
        <p:grpSpPr>
          <a:xfrm rot="10800000" flipH="1">
            <a:off x="2423299" y="2732427"/>
            <a:ext cx="1094466" cy="292655"/>
            <a:chOff x="1652259" y="4256917"/>
            <a:chExt cx="1206254" cy="360191"/>
          </a:xfrm>
          <a:solidFill>
            <a:schemeClr val="accent1">
              <a:lumMod val="75000"/>
            </a:schemeClr>
          </a:solidFill>
        </p:grpSpPr>
        <p:cxnSp>
          <p:nvCxnSpPr>
            <p:cNvPr id="4070" name="Shape 4070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071" name="Shape 407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72" name="Shape 4072"/>
          <p:cNvSpPr/>
          <p:nvPr/>
        </p:nvSpPr>
        <p:spPr>
          <a:xfrm flipH="1">
            <a:off x="1806716" y="2281253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Ferramentas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de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gestão</a:t>
            </a:r>
            <a:endParaRPr dirty="0">
              <a:latin typeface="Trebuchet MS" panose="020B060302020202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3389616" y="1778794"/>
            <a:ext cx="3704400" cy="4323075"/>
            <a:chOff x="3389616" y="1778794"/>
            <a:chExt cx="3704400" cy="4323075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038"/>
            <a:stretch/>
          </p:blipFill>
          <p:spPr>
            <a:xfrm>
              <a:off x="3389616" y="1778794"/>
              <a:ext cx="3704400" cy="961724"/>
            </a:xfrm>
            <a:prstGeom prst="rect">
              <a:avLst/>
            </a:prstGeom>
          </p:spPr>
        </p:pic>
        <p:pic>
          <p:nvPicPr>
            <p:cNvPr id="30" name="Imagem 2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05" r="3020" b="3396"/>
            <a:stretch/>
          </p:blipFill>
          <p:spPr>
            <a:xfrm>
              <a:off x="3389616" y="2689894"/>
              <a:ext cx="3592519" cy="3411975"/>
            </a:xfrm>
            <a:prstGeom prst="rect">
              <a:avLst/>
            </a:prstGeom>
          </p:spPr>
        </p:pic>
      </p:grpSp>
      <p:grpSp>
        <p:nvGrpSpPr>
          <p:cNvPr id="31" name="Shape 4069"/>
          <p:cNvGrpSpPr/>
          <p:nvPr/>
        </p:nvGrpSpPr>
        <p:grpSpPr>
          <a:xfrm rot="10800000" flipH="1" flipV="1">
            <a:off x="6076576" y="2868264"/>
            <a:ext cx="1476958" cy="292655"/>
            <a:chOff x="1652259" y="4256917"/>
            <a:chExt cx="1206254" cy="360191"/>
          </a:xfrm>
          <a:solidFill>
            <a:schemeClr val="accent1">
              <a:lumMod val="75000"/>
            </a:schemeClr>
          </a:solidFill>
        </p:grpSpPr>
        <p:cxnSp>
          <p:nvCxnSpPr>
            <p:cNvPr id="32" name="Shape 4070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33" name="Shape 407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4" name="Shape 4072"/>
          <p:cNvSpPr/>
          <p:nvPr/>
        </p:nvSpPr>
        <p:spPr>
          <a:xfrm flipH="1">
            <a:off x="7530373" y="2630091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Total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economizado</a:t>
            </a:r>
            <a:endParaRPr dirty="0">
              <a:latin typeface="Trebuchet MS" panose="020B0603020202020204" pitchFamily="34" charset="0"/>
            </a:endParaRPr>
          </a:p>
        </p:txBody>
      </p:sp>
      <p:grpSp>
        <p:nvGrpSpPr>
          <p:cNvPr id="38" name="Shape 4069"/>
          <p:cNvGrpSpPr/>
          <p:nvPr/>
        </p:nvGrpSpPr>
        <p:grpSpPr>
          <a:xfrm rot="10800000" flipH="1">
            <a:off x="6711552" y="3484606"/>
            <a:ext cx="1476958" cy="292655"/>
            <a:chOff x="1652259" y="4256917"/>
            <a:chExt cx="1206254" cy="360191"/>
          </a:xfrm>
          <a:solidFill>
            <a:schemeClr val="accent1">
              <a:lumMod val="75000"/>
            </a:schemeClr>
          </a:solidFill>
        </p:grpSpPr>
        <p:cxnSp>
          <p:nvCxnSpPr>
            <p:cNvPr id="39" name="Shape 4070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0" name="Shape 407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" name="Shape 4072"/>
          <p:cNvSpPr/>
          <p:nvPr/>
        </p:nvSpPr>
        <p:spPr>
          <a:xfrm flipH="1">
            <a:off x="7548550" y="3568519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Controle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de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estoque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687751" y="988507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Relatórios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Shape 4045"/>
          <p:cNvSpPr txBox="1">
            <a:spLocks/>
          </p:cNvSpPr>
          <p:nvPr/>
        </p:nvSpPr>
        <p:spPr>
          <a:xfrm>
            <a:off x="3552002" y="323517"/>
            <a:ext cx="3331404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575"/>
              <a:buFont typeface="Lato Black"/>
              <a:buNone/>
            </a:pPr>
            <a:r>
              <a:rPr lang="en-MY" sz="3580" b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Nosso Produto</a:t>
            </a:r>
            <a:endParaRPr lang="en-MY" sz="358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26825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169">
        <p:fade thruBlk="1"/>
      </p:transition>
    </mc:Choice>
    <mc:Fallback xmlns="">
      <p:transition advClick="0" advTm="4169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2" grpId="0" animBg="1"/>
      <p:bldP spid="34" grpId="0" animBg="1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/>
          <p:cNvGrpSpPr/>
          <p:nvPr/>
        </p:nvGrpSpPr>
        <p:grpSpPr>
          <a:xfrm>
            <a:off x="-1057021" y="0"/>
            <a:ext cx="12112524" cy="6888679"/>
            <a:chOff x="-1057021" y="0"/>
            <a:chExt cx="12112524" cy="6888679"/>
          </a:xfrm>
        </p:grpSpPr>
        <p:pic>
          <p:nvPicPr>
            <p:cNvPr id="34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tângulo 34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44" name="Shape 4044"/>
          <p:cNvSpPr/>
          <p:nvPr/>
        </p:nvSpPr>
        <p:spPr>
          <a:xfrm>
            <a:off x="0" y="3456801"/>
            <a:ext cx="9923689" cy="34202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47" name="Shape 4047"/>
          <p:cNvSpPr/>
          <p:nvPr/>
        </p:nvSpPr>
        <p:spPr>
          <a:xfrm>
            <a:off x="-17689" y="3426757"/>
            <a:ext cx="9923689" cy="3420249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4048" name="Shape 4048"/>
          <p:cNvGrpSpPr/>
          <p:nvPr/>
        </p:nvGrpSpPr>
        <p:grpSpPr>
          <a:xfrm>
            <a:off x="3138952" y="1302556"/>
            <a:ext cx="4205729" cy="5468005"/>
            <a:chOff x="2526895" y="1773131"/>
            <a:chExt cx="7116438" cy="6729852"/>
          </a:xfrm>
        </p:grpSpPr>
        <p:grpSp>
          <p:nvGrpSpPr>
            <p:cNvPr id="4049" name="Shape 4049"/>
            <p:cNvGrpSpPr/>
            <p:nvPr/>
          </p:nvGrpSpPr>
          <p:grpSpPr>
            <a:xfrm>
              <a:off x="2526895" y="1773131"/>
              <a:ext cx="7116438" cy="6729852"/>
              <a:chOff x="2537781" y="1609803"/>
              <a:chExt cx="7116438" cy="6729852"/>
            </a:xfrm>
          </p:grpSpPr>
          <p:sp>
            <p:nvSpPr>
              <p:cNvPr id="4050" name="Shape 4050"/>
              <p:cNvSpPr/>
              <p:nvPr/>
            </p:nvSpPr>
            <p:spPr>
              <a:xfrm>
                <a:off x="2548404" y="1609803"/>
                <a:ext cx="7105815" cy="6729852"/>
              </a:xfrm>
              <a:prstGeom prst="roundRect">
                <a:avLst>
                  <a:gd name="adj" fmla="val 1222"/>
                </a:avLst>
              </a:prstGeom>
              <a:solidFill>
                <a:srgbClr val="444444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  <a:effectLst>
                <a:outerShdw blurRad="533400" rotWithShape="0">
                  <a:srgbClr val="000000">
                    <a:alpha val="8196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1" name="Shape 4051"/>
              <p:cNvSpPr/>
              <p:nvPr/>
            </p:nvSpPr>
            <p:spPr>
              <a:xfrm>
                <a:off x="2537781" y="1937589"/>
                <a:ext cx="7105516" cy="312888"/>
              </a:xfrm>
              <a:prstGeom prst="rect">
                <a:avLst/>
              </a:pr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2" name="Shape 4052"/>
              <p:cNvSpPr/>
              <p:nvPr/>
            </p:nvSpPr>
            <p:spPr>
              <a:xfrm>
                <a:off x="3613075" y="1694232"/>
                <a:ext cx="2842206" cy="556244"/>
              </a:xfrm>
              <a:prstGeom prst="roundRect">
                <a:avLst>
                  <a:gd name="adj" fmla="val 7915"/>
                </a:avLst>
              </a:prstGeom>
              <a:solidFill>
                <a:srgbClr val="D6D6D6"/>
              </a:solidFill>
              <a:ln w="25400" cap="flat" cmpd="sng">
                <a:solidFill>
                  <a:srgbClr val="D6D6D6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3" name="Shape 4053"/>
              <p:cNvSpPr/>
              <p:nvPr/>
            </p:nvSpPr>
            <p:spPr>
              <a:xfrm>
                <a:off x="2674415" y="1728998"/>
                <a:ext cx="100934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E63B7A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4" name="Shape 4054"/>
              <p:cNvSpPr/>
              <p:nvPr/>
            </p:nvSpPr>
            <p:spPr>
              <a:xfrm>
                <a:off x="2852058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AA00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5" name="Shape 4055"/>
              <p:cNvSpPr/>
              <p:nvPr/>
            </p:nvSpPr>
            <p:spPr>
              <a:xfrm>
                <a:off x="3029701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77BB4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56" name="Shape 4056"/>
              <p:cNvGrpSpPr/>
              <p:nvPr/>
            </p:nvGrpSpPr>
            <p:grpSpPr>
              <a:xfrm>
                <a:off x="9360407" y="2031952"/>
                <a:ext cx="146832" cy="129130"/>
                <a:chOff x="0" y="0"/>
                <a:chExt cx="247204" cy="229546"/>
              </a:xfrm>
            </p:grpSpPr>
            <p:sp>
              <p:nvSpPr>
                <p:cNvPr id="4057" name="Shape 4057"/>
                <p:cNvSpPr/>
                <p:nvPr/>
              </p:nvSpPr>
              <p:spPr>
                <a:xfrm>
                  <a:off x="0" y="0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8" name="Shape 4058"/>
                <p:cNvSpPr/>
                <p:nvPr/>
              </p:nvSpPr>
              <p:spPr>
                <a:xfrm>
                  <a:off x="0" y="88688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9" name="Shape 4059"/>
                <p:cNvSpPr/>
                <p:nvPr/>
              </p:nvSpPr>
              <p:spPr>
                <a:xfrm>
                  <a:off x="0" y="182593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4060" name="Shape 4060"/>
              <p:cNvSpPr/>
              <p:nvPr/>
            </p:nvSpPr>
            <p:spPr>
              <a:xfrm>
                <a:off x="3588999" y="1986978"/>
                <a:ext cx="5540677" cy="21439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38" dirty="0" err="1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ko.busines</a:t>
                </a:r>
                <a:r>
                  <a:rPr lang="pt-BR" sz="1138" dirty="0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/insights</a:t>
                </a:r>
                <a:endParaRPr sz="1138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61" name="Shape 4061"/>
              <p:cNvGrpSpPr/>
              <p:nvPr/>
            </p:nvGrpSpPr>
            <p:grpSpPr>
              <a:xfrm>
                <a:off x="6273944" y="1783677"/>
                <a:ext cx="85730" cy="81162"/>
                <a:chOff x="0" y="-1"/>
                <a:chExt cx="144334" cy="144278"/>
              </a:xfrm>
            </p:grpSpPr>
            <p:sp>
              <p:nvSpPr>
                <p:cNvPr id="4062" name="Shape 4062"/>
                <p:cNvSpPr/>
                <p:nvPr/>
              </p:nvSpPr>
              <p:spPr>
                <a:xfrm rot="2814818">
                  <a:off x="-11706" y="56204"/>
                  <a:ext cx="167746" cy="31868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63" name="Shape 4063"/>
                <p:cNvSpPr/>
                <p:nvPr/>
              </p:nvSpPr>
              <p:spPr>
                <a:xfrm rot="-2582437">
                  <a:off x="-11693" y="56202"/>
                  <a:ext cx="167719" cy="31872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4064" name="Shape 4064"/>
            <p:cNvSpPr/>
            <p:nvPr/>
          </p:nvSpPr>
          <p:spPr>
            <a:xfrm>
              <a:off x="2539489" y="2395097"/>
              <a:ext cx="7081446" cy="60971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3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4069" name="Shape 4069"/>
          <p:cNvGrpSpPr/>
          <p:nvPr/>
        </p:nvGrpSpPr>
        <p:grpSpPr>
          <a:xfrm rot="10800000" flipH="1">
            <a:off x="2423299" y="2732427"/>
            <a:ext cx="1094466" cy="292655"/>
            <a:chOff x="1652259" y="4256917"/>
            <a:chExt cx="1206254" cy="360191"/>
          </a:xfrm>
          <a:solidFill>
            <a:schemeClr val="accent1">
              <a:lumMod val="75000"/>
            </a:schemeClr>
          </a:solidFill>
        </p:grpSpPr>
        <p:cxnSp>
          <p:nvCxnSpPr>
            <p:cNvPr id="4070" name="Shape 4070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071" name="Shape 407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72" name="Shape 4072"/>
          <p:cNvSpPr/>
          <p:nvPr/>
        </p:nvSpPr>
        <p:spPr>
          <a:xfrm flipH="1">
            <a:off x="1806716" y="2281253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Ferramentas</a:t>
            </a:r>
            <a:r>
              <a:rPr lang="en-MY" sz="1138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MY" sz="1138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gestão</a:t>
            </a:r>
            <a:endParaRPr dirty="0"/>
          </a:p>
        </p:txBody>
      </p:sp>
      <p:grpSp>
        <p:nvGrpSpPr>
          <p:cNvPr id="9" name="Grupo 8"/>
          <p:cNvGrpSpPr/>
          <p:nvPr/>
        </p:nvGrpSpPr>
        <p:grpSpPr>
          <a:xfrm>
            <a:off x="3317871" y="1778794"/>
            <a:ext cx="6088315" cy="5412418"/>
            <a:chOff x="3317871" y="1778794"/>
            <a:chExt cx="6088315" cy="5412418"/>
          </a:xfrm>
        </p:grpSpPr>
        <p:grpSp>
          <p:nvGrpSpPr>
            <p:cNvPr id="7" name="Grupo 6"/>
            <p:cNvGrpSpPr/>
            <p:nvPr/>
          </p:nvGrpSpPr>
          <p:grpSpPr>
            <a:xfrm>
              <a:off x="3317871" y="1778794"/>
              <a:ext cx="6088315" cy="5412418"/>
              <a:chOff x="3317871" y="1778794"/>
              <a:chExt cx="6088315" cy="5412418"/>
            </a:xfrm>
          </p:grpSpPr>
          <p:pic>
            <p:nvPicPr>
              <p:cNvPr id="29" name="Imagem 2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038"/>
              <a:stretch/>
            </p:blipFill>
            <p:spPr>
              <a:xfrm>
                <a:off x="3389616" y="1778794"/>
                <a:ext cx="3704400" cy="961724"/>
              </a:xfrm>
              <a:prstGeom prst="rect">
                <a:avLst/>
              </a:prstGeom>
            </p:spPr>
          </p:pic>
          <p:pic>
            <p:nvPicPr>
              <p:cNvPr id="2" name="Imagem 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08"/>
              <a:stretch/>
            </p:blipFill>
            <p:spPr>
              <a:xfrm>
                <a:off x="3317871" y="2552400"/>
                <a:ext cx="6088315" cy="4638812"/>
              </a:xfrm>
              <a:prstGeom prst="rect">
                <a:avLst/>
              </a:prstGeom>
            </p:spPr>
          </p:pic>
        </p:grpSp>
        <p:graphicFrame>
          <p:nvGraphicFramePr>
            <p:cNvPr id="39" name="Gráfico 38"/>
            <p:cNvGraphicFramePr/>
            <p:nvPr>
              <p:extLst>
                <p:ext uri="{D42A27DB-BD31-4B8C-83A1-F6EECF244321}">
                  <p14:modId xmlns:p14="http://schemas.microsoft.com/office/powerpoint/2010/main" val="551141304"/>
                </p:ext>
              </p:extLst>
            </p:nvPr>
          </p:nvGraphicFramePr>
          <p:xfrm>
            <a:off x="5174296" y="2979539"/>
            <a:ext cx="1988077" cy="27187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41" name="Retângulo 40"/>
          <p:cNvSpPr/>
          <p:nvPr/>
        </p:nvSpPr>
        <p:spPr>
          <a:xfrm>
            <a:off x="4783130" y="988507"/>
            <a:ext cx="869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Insights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Shape 4045"/>
          <p:cNvSpPr txBox="1">
            <a:spLocks/>
          </p:cNvSpPr>
          <p:nvPr/>
        </p:nvSpPr>
        <p:spPr>
          <a:xfrm>
            <a:off x="3552002" y="323517"/>
            <a:ext cx="3331404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575"/>
              <a:buFont typeface="Lato Black"/>
              <a:buNone/>
            </a:pPr>
            <a:r>
              <a:rPr lang="en-MY" sz="3580" b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Nosso Produto</a:t>
            </a:r>
            <a:endParaRPr lang="en-MY" sz="358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3585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390">
        <p:fade thruBlk="1"/>
      </p:transition>
    </mc:Choice>
    <mc:Fallback xmlns="">
      <p:transition advClick="0" advTm="339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-1057021" y="0"/>
            <a:ext cx="12112524" cy="6888679"/>
            <a:chOff x="-1057021" y="0"/>
            <a:chExt cx="12112524" cy="6888679"/>
          </a:xfrm>
        </p:grpSpPr>
        <p:pic>
          <p:nvPicPr>
            <p:cNvPr id="23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tângulo 23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E6FA08E-AB65-48CF-AD19-CDC45ABB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Concorrentes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311169" y="1289534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rebuchet MS" panose="020B0603020202020204" pitchFamily="34" charset="0"/>
              </a:rPr>
              <a:t>Mais Buscados </a:t>
            </a:r>
          </a:p>
          <a:p>
            <a:pPr algn="ctr"/>
            <a:r>
              <a:rPr lang="pt-BR" dirty="0" smtClean="0">
                <a:latin typeface="Trebuchet MS" panose="020B0603020202020204" pitchFamily="34" charset="0"/>
              </a:rPr>
              <a:t>no </a:t>
            </a:r>
            <a:r>
              <a:rPr lang="pt-BR" dirty="0">
                <a:latin typeface="Trebuchet MS" panose="020B0603020202020204" pitchFamily="34" charset="0"/>
              </a:rPr>
              <a:t>G</a:t>
            </a:r>
            <a:r>
              <a:rPr lang="pt-BR" dirty="0" smtClean="0">
                <a:latin typeface="Trebuchet MS" panose="020B0603020202020204" pitchFamily="34" charset="0"/>
              </a:rPr>
              <a:t>oogle</a:t>
            </a:r>
            <a:endParaRPr lang="pt-BR" dirty="0">
              <a:latin typeface="Trebuchet MS" panose="020B0603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63885" y="3489318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>
                <a:latin typeface="Trebuchet MS" panose="020B0603020202020204" pitchFamily="34" charset="0"/>
              </a:rPr>
              <a:t>Menor Variedade</a:t>
            </a:r>
          </a:p>
          <a:p>
            <a:pPr algn="r"/>
            <a:r>
              <a:rPr lang="pt-BR" dirty="0" smtClean="0">
                <a:latin typeface="Trebuchet MS" panose="020B0603020202020204" pitchFamily="34" charset="0"/>
              </a:rPr>
              <a:t>De Produtos</a:t>
            </a:r>
            <a:endParaRPr lang="pt-BR" dirty="0">
              <a:latin typeface="Trebuchet MS" panose="020B0603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451053" y="3489318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rebuchet MS" panose="020B0603020202020204" pitchFamily="34" charset="0"/>
              </a:rPr>
              <a:t>Maior Variedade </a:t>
            </a:r>
          </a:p>
          <a:p>
            <a:r>
              <a:rPr lang="pt-BR" dirty="0">
                <a:latin typeface="Trebuchet MS" panose="020B0603020202020204" pitchFamily="34" charset="0"/>
              </a:rPr>
              <a:t>d</a:t>
            </a:r>
            <a:r>
              <a:rPr lang="pt-BR" dirty="0" smtClean="0">
                <a:latin typeface="Trebuchet MS" panose="020B0603020202020204" pitchFamily="34" charset="0"/>
              </a:rPr>
              <a:t>e Produtos</a:t>
            </a:r>
            <a:endParaRPr lang="pt-BR" dirty="0">
              <a:latin typeface="Trebuchet MS" panose="020B0603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327238" y="5723027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rebuchet MS" panose="020B0603020202020204" pitchFamily="34" charset="0"/>
              </a:rPr>
              <a:t>Menos Buscados </a:t>
            </a:r>
          </a:p>
          <a:p>
            <a:pPr algn="ctr"/>
            <a:r>
              <a:rPr lang="pt-BR" dirty="0" smtClean="0">
                <a:latin typeface="Trebuchet MS" panose="020B0603020202020204" pitchFamily="34" charset="0"/>
              </a:rPr>
              <a:t>no Google</a:t>
            </a:r>
            <a:endParaRPr lang="pt-BR" dirty="0">
              <a:latin typeface="Trebuchet MS" panose="020B0603020202020204" pitchFamily="34" charset="0"/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5035887" y="1824339"/>
            <a:ext cx="0" cy="476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H="1">
            <a:off x="6954253" y="3687937"/>
            <a:ext cx="49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2620721" y="3750928"/>
            <a:ext cx="49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120108" y="5201198"/>
            <a:ext cx="0" cy="497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EstaÃ§Ã£o dos GrÃ£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637" y="2614186"/>
            <a:ext cx="581616" cy="82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4"/>
          <a:srcRect l="9716" t="15436" r="72308" b="72682"/>
          <a:stretch/>
        </p:blipFill>
        <p:spPr>
          <a:xfrm>
            <a:off x="3457285" y="4369797"/>
            <a:ext cx="922300" cy="342746"/>
          </a:xfrm>
          <a:prstGeom prst="rect">
            <a:avLst/>
          </a:prstGeom>
        </p:spPr>
      </p:pic>
      <p:pic>
        <p:nvPicPr>
          <p:cNvPr id="8194" name="Picture 2" descr="Resultado de imagem para logo mercado pm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56"/>
          <a:stretch/>
        </p:blipFill>
        <p:spPr bwMode="auto">
          <a:xfrm>
            <a:off x="3457285" y="1850430"/>
            <a:ext cx="817605" cy="53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logo marti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86" y="2702104"/>
            <a:ext cx="858392" cy="71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logo zona cerealist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309" y="1743101"/>
            <a:ext cx="1257737" cy="76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sultado de imagem para logo relva verd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82" y="4138310"/>
            <a:ext cx="1111138" cy="46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esultado de imagem para logo area centr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130" y="4669347"/>
            <a:ext cx="977917" cy="97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5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177">
        <p:fade thruBlk="1"/>
      </p:transition>
    </mc:Choice>
    <mc:Fallback xmlns="">
      <p:transition advClick="0" advTm="7177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0" y="28702"/>
            <a:ext cx="9906000" cy="6888679"/>
            <a:chOff x="-1057021" y="0"/>
            <a:chExt cx="12112524" cy="6888679"/>
          </a:xfrm>
        </p:grpSpPr>
        <p:pic>
          <p:nvPicPr>
            <p:cNvPr id="13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tângulo 15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FD8AC1D-885A-4F1B-8084-C96BD5B3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Vantagens Competitivas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67" name="Shape 5287"/>
          <p:cNvSpPr/>
          <p:nvPr/>
        </p:nvSpPr>
        <p:spPr>
          <a:xfrm>
            <a:off x="2225882" y="3145712"/>
            <a:ext cx="7351256" cy="426417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95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Shape 5288"/>
          <p:cNvSpPr/>
          <p:nvPr/>
        </p:nvSpPr>
        <p:spPr>
          <a:xfrm>
            <a:off x="2225883" y="3998547"/>
            <a:ext cx="7351254" cy="426417"/>
          </a:xfrm>
          <a:prstGeom prst="rect">
            <a:avLst/>
          </a:prstGeom>
          <a:solidFill>
            <a:schemeClr val="accent1">
              <a:lumMod val="75000"/>
              <a:alpha val="57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95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69" name="Shape 5289"/>
          <p:cNvSpPr/>
          <p:nvPr/>
        </p:nvSpPr>
        <p:spPr>
          <a:xfrm>
            <a:off x="2225884" y="4851381"/>
            <a:ext cx="7351252" cy="426417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95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Shape 5290"/>
          <p:cNvSpPr/>
          <p:nvPr/>
        </p:nvSpPr>
        <p:spPr>
          <a:xfrm>
            <a:off x="2183880" y="1864782"/>
            <a:ext cx="1121695" cy="26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200" b="1" dirty="0" err="1" smtClean="0">
                <a:solidFill>
                  <a:schemeClr val="dk1"/>
                </a:solidFill>
                <a:latin typeface="Trebuchet MS" panose="020B0603020202020204" pitchFamily="34" charset="0"/>
                <a:sym typeface="Lato Black"/>
              </a:rPr>
              <a:t>Ko.business</a:t>
            </a:r>
            <a:endParaRPr sz="1600" dirty="0">
              <a:latin typeface="Trebuchet MS" panose="020B0603020202020204" pitchFamily="34" charset="0"/>
            </a:endParaRPr>
          </a:p>
        </p:txBody>
      </p:sp>
      <p:sp>
        <p:nvSpPr>
          <p:cNvPr id="71" name="Shape 5291"/>
          <p:cNvSpPr/>
          <p:nvPr/>
        </p:nvSpPr>
        <p:spPr>
          <a:xfrm>
            <a:off x="3733823" y="1864781"/>
            <a:ext cx="1121695" cy="26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200" b="1" dirty="0" smtClean="0">
                <a:solidFill>
                  <a:schemeClr val="dk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Area Central</a:t>
            </a:r>
            <a:endParaRPr sz="1600" dirty="0">
              <a:latin typeface="Trebuchet MS" panose="020B0603020202020204" pitchFamily="34" charset="0"/>
            </a:endParaRPr>
          </a:p>
        </p:txBody>
      </p:sp>
      <p:sp>
        <p:nvSpPr>
          <p:cNvPr id="72" name="Shape 5292"/>
          <p:cNvSpPr/>
          <p:nvPr/>
        </p:nvSpPr>
        <p:spPr>
          <a:xfrm>
            <a:off x="5283765" y="1864780"/>
            <a:ext cx="1121695" cy="26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200" b="1" dirty="0" smtClean="0">
                <a:solidFill>
                  <a:schemeClr val="dk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Zona </a:t>
            </a:r>
            <a:r>
              <a:rPr lang="en-MY" sz="1200" b="1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Cerealista</a:t>
            </a:r>
            <a:endParaRPr sz="1600" dirty="0">
              <a:latin typeface="Trebuchet MS" panose="020B0603020202020204" pitchFamily="34" charset="0"/>
            </a:endParaRPr>
          </a:p>
        </p:txBody>
      </p:sp>
      <p:sp>
        <p:nvSpPr>
          <p:cNvPr id="73" name="Shape 5293"/>
          <p:cNvSpPr/>
          <p:nvPr/>
        </p:nvSpPr>
        <p:spPr>
          <a:xfrm>
            <a:off x="6833707" y="1864779"/>
            <a:ext cx="1121695" cy="26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200" b="1" dirty="0" smtClean="0">
                <a:solidFill>
                  <a:schemeClr val="dk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Martins</a:t>
            </a:r>
            <a:endParaRPr sz="1600" dirty="0">
              <a:latin typeface="Trebuchet MS" panose="020B0603020202020204" pitchFamily="34" charset="0"/>
            </a:endParaRPr>
          </a:p>
        </p:txBody>
      </p:sp>
      <p:sp>
        <p:nvSpPr>
          <p:cNvPr id="75" name="Shape 5295"/>
          <p:cNvSpPr/>
          <p:nvPr/>
        </p:nvSpPr>
        <p:spPr>
          <a:xfrm>
            <a:off x="451891" y="1864779"/>
            <a:ext cx="1352232" cy="26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200" b="1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Funcionalidades</a:t>
            </a:r>
            <a:endParaRPr sz="1600" dirty="0">
              <a:latin typeface="Trebuchet MS" panose="020B0603020202020204" pitchFamily="34" charset="0"/>
            </a:endParaRPr>
          </a:p>
        </p:txBody>
      </p:sp>
      <p:sp>
        <p:nvSpPr>
          <p:cNvPr id="76" name="Shape 5296"/>
          <p:cNvSpPr/>
          <p:nvPr/>
        </p:nvSpPr>
        <p:spPr>
          <a:xfrm>
            <a:off x="288759" y="2719295"/>
            <a:ext cx="1757078" cy="4264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MY" sz="1300" dirty="0" err="1" smtClean="0">
                <a:solidFill>
                  <a:schemeClr val="dk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Produtos</a:t>
            </a:r>
            <a:r>
              <a:rPr lang="en-MY" sz="1300" dirty="0" smtClean="0">
                <a:solidFill>
                  <a:schemeClr val="dk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</a:t>
            </a:r>
            <a:r>
              <a:rPr lang="en-MY" sz="1300" dirty="0" err="1" smtClean="0">
                <a:solidFill>
                  <a:schemeClr val="dk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Naturais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77" name="Shape 5297"/>
          <p:cNvSpPr/>
          <p:nvPr/>
        </p:nvSpPr>
        <p:spPr>
          <a:xfrm>
            <a:off x="288759" y="3145712"/>
            <a:ext cx="1757078" cy="426417"/>
          </a:xfrm>
          <a:prstGeom prst="rect">
            <a:avLst/>
          </a:prstGeom>
          <a:solidFill>
            <a:schemeClr val="accent3">
              <a:lumMod val="75000"/>
              <a:alpha val="77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1300" dirty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</a:rPr>
              <a:t>Variedade de fornecedores</a:t>
            </a:r>
            <a:endParaRPr sz="1300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</a:endParaRPr>
          </a:p>
        </p:txBody>
      </p:sp>
      <p:sp>
        <p:nvSpPr>
          <p:cNvPr id="78" name="Shape 5298"/>
          <p:cNvSpPr/>
          <p:nvPr/>
        </p:nvSpPr>
        <p:spPr>
          <a:xfrm>
            <a:off x="288759" y="3572129"/>
            <a:ext cx="1757078" cy="4264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dirty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Negociação de valor por cotação</a:t>
            </a:r>
            <a:endParaRPr lang="pt-BR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</a:endParaRPr>
          </a:p>
        </p:txBody>
      </p:sp>
      <p:sp>
        <p:nvSpPr>
          <p:cNvPr id="79" name="Shape 5299"/>
          <p:cNvSpPr/>
          <p:nvPr/>
        </p:nvSpPr>
        <p:spPr>
          <a:xfrm>
            <a:off x="288759" y="3998547"/>
            <a:ext cx="1757078" cy="426417"/>
          </a:xfrm>
          <a:prstGeom prst="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MY" sz="130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Fácil cadastro</a:t>
            </a:r>
            <a:endParaRPr lang="en-MY" sz="1200" dirty="0">
              <a:latin typeface="Trebuchet MS" panose="020B0603020202020204" pitchFamily="34" charset="0"/>
            </a:endParaRPr>
          </a:p>
        </p:txBody>
      </p:sp>
      <p:sp>
        <p:nvSpPr>
          <p:cNvPr id="80" name="Shape 5300"/>
          <p:cNvSpPr/>
          <p:nvPr/>
        </p:nvSpPr>
        <p:spPr>
          <a:xfrm>
            <a:off x="288759" y="4424964"/>
            <a:ext cx="1757078" cy="4264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MY" sz="130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UX - Fácil usabilidade</a:t>
            </a:r>
            <a:endParaRPr lang="en-MY" sz="1300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</a:endParaRPr>
          </a:p>
        </p:txBody>
      </p:sp>
      <p:sp>
        <p:nvSpPr>
          <p:cNvPr id="81" name="Shape 5301"/>
          <p:cNvSpPr/>
          <p:nvPr/>
        </p:nvSpPr>
        <p:spPr>
          <a:xfrm>
            <a:off x="288761" y="4851381"/>
            <a:ext cx="1757078" cy="426417"/>
          </a:xfrm>
          <a:prstGeom prst="rect">
            <a:avLst/>
          </a:prstGeom>
          <a:solidFill>
            <a:schemeClr val="accent3">
              <a:lumMod val="75000"/>
              <a:alpha val="77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MY" sz="1300" dirty="0" err="1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Ferremantas</a:t>
            </a:r>
            <a:r>
              <a:rPr lang="en-MY" sz="1300" dirty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de </a:t>
            </a:r>
            <a:r>
              <a:rPr lang="en-MY" sz="1300" dirty="0" err="1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gestão</a:t>
            </a:r>
            <a:endParaRPr lang="en-MY" sz="1200" dirty="0">
              <a:latin typeface="Trebuchet MS" panose="020B0603020202020204" pitchFamily="34" charset="0"/>
            </a:endParaRPr>
          </a:p>
        </p:txBody>
      </p:sp>
      <p:sp>
        <p:nvSpPr>
          <p:cNvPr id="86" name="Shape 5306"/>
          <p:cNvSpPr/>
          <p:nvPr/>
        </p:nvSpPr>
        <p:spPr>
          <a:xfrm>
            <a:off x="2666069" y="2391940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Shape 5307"/>
          <p:cNvSpPr/>
          <p:nvPr/>
        </p:nvSpPr>
        <p:spPr>
          <a:xfrm>
            <a:off x="2666069" y="2823191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88" name="Shape 5308"/>
          <p:cNvSpPr/>
          <p:nvPr/>
        </p:nvSpPr>
        <p:spPr>
          <a:xfrm>
            <a:off x="2666069" y="3254442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89" name="Shape 5309"/>
          <p:cNvSpPr/>
          <p:nvPr/>
        </p:nvSpPr>
        <p:spPr>
          <a:xfrm>
            <a:off x="2666069" y="3685692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90" name="Shape 5310"/>
          <p:cNvSpPr/>
          <p:nvPr/>
        </p:nvSpPr>
        <p:spPr>
          <a:xfrm>
            <a:off x="2666069" y="4116943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91" name="Shape 5311"/>
          <p:cNvSpPr/>
          <p:nvPr/>
        </p:nvSpPr>
        <p:spPr>
          <a:xfrm>
            <a:off x="2666069" y="4548194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92" name="Shape 5312"/>
          <p:cNvSpPr/>
          <p:nvPr/>
        </p:nvSpPr>
        <p:spPr>
          <a:xfrm>
            <a:off x="2666069" y="4979444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66" name="Shape 5286"/>
          <p:cNvSpPr/>
          <p:nvPr/>
        </p:nvSpPr>
        <p:spPr>
          <a:xfrm>
            <a:off x="2225881" y="2292877"/>
            <a:ext cx="7351258" cy="426417"/>
          </a:xfrm>
          <a:prstGeom prst="rect">
            <a:avLst/>
          </a:prstGeom>
          <a:solidFill>
            <a:schemeClr val="accent1">
              <a:lumMod val="75000"/>
              <a:alpha val="57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74" name="Shape 5294"/>
          <p:cNvSpPr/>
          <p:nvPr/>
        </p:nvSpPr>
        <p:spPr>
          <a:xfrm>
            <a:off x="288759" y="2292877"/>
            <a:ext cx="1757078" cy="426417"/>
          </a:xfrm>
          <a:prstGeom prst="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dirty="0">
                <a:latin typeface="Trebuchet MS" panose="020B0603020202020204" pitchFamily="34" charset="0"/>
              </a:rPr>
              <a:t>Compra coletiva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114" name="Shape 5293"/>
          <p:cNvSpPr/>
          <p:nvPr/>
        </p:nvSpPr>
        <p:spPr>
          <a:xfrm>
            <a:off x="8376579" y="1864779"/>
            <a:ext cx="1121695" cy="26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200" b="1" dirty="0" smtClean="0">
                <a:solidFill>
                  <a:schemeClr val="dk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Mercado PME</a:t>
            </a:r>
            <a:endParaRPr sz="1600" dirty="0">
              <a:latin typeface="Trebuchet MS" panose="020B0603020202020204" pitchFamily="34" charset="0"/>
            </a:endParaRPr>
          </a:p>
        </p:txBody>
      </p:sp>
      <p:sp>
        <p:nvSpPr>
          <p:cNvPr id="115" name="Shape 5306"/>
          <p:cNvSpPr/>
          <p:nvPr/>
        </p:nvSpPr>
        <p:spPr>
          <a:xfrm>
            <a:off x="4205759" y="2383905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Shape 5307"/>
          <p:cNvSpPr/>
          <p:nvPr/>
        </p:nvSpPr>
        <p:spPr>
          <a:xfrm>
            <a:off x="4205759" y="2815156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17" name="Shape 5308"/>
          <p:cNvSpPr/>
          <p:nvPr/>
        </p:nvSpPr>
        <p:spPr>
          <a:xfrm>
            <a:off x="4205759" y="3246407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18" name="Shape 5309"/>
          <p:cNvSpPr/>
          <p:nvPr/>
        </p:nvSpPr>
        <p:spPr>
          <a:xfrm>
            <a:off x="4205759" y="3677657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26" name="Shape 5311"/>
          <p:cNvSpPr/>
          <p:nvPr/>
        </p:nvSpPr>
        <p:spPr>
          <a:xfrm>
            <a:off x="4205759" y="4952663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28" name="Shape 5307"/>
          <p:cNvSpPr/>
          <p:nvPr/>
        </p:nvSpPr>
        <p:spPr>
          <a:xfrm>
            <a:off x="5812637" y="2823191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Shape 5311"/>
          <p:cNvSpPr/>
          <p:nvPr/>
        </p:nvSpPr>
        <p:spPr>
          <a:xfrm>
            <a:off x="5812637" y="4128259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Shape 5311"/>
          <p:cNvSpPr/>
          <p:nvPr/>
        </p:nvSpPr>
        <p:spPr>
          <a:xfrm>
            <a:off x="5812637" y="4552564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Shape 5308"/>
          <p:cNvSpPr/>
          <p:nvPr/>
        </p:nvSpPr>
        <p:spPr>
          <a:xfrm>
            <a:off x="7310215" y="3254442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Shape 5309"/>
          <p:cNvSpPr/>
          <p:nvPr/>
        </p:nvSpPr>
        <p:spPr>
          <a:xfrm>
            <a:off x="7310215" y="3685692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46" name="Shape 5310"/>
          <p:cNvSpPr/>
          <p:nvPr/>
        </p:nvSpPr>
        <p:spPr>
          <a:xfrm>
            <a:off x="7310215" y="4116943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47" name="Shape 5311"/>
          <p:cNvSpPr/>
          <p:nvPr/>
        </p:nvSpPr>
        <p:spPr>
          <a:xfrm>
            <a:off x="7310215" y="4548194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Shape 5308"/>
          <p:cNvSpPr/>
          <p:nvPr/>
        </p:nvSpPr>
        <p:spPr>
          <a:xfrm>
            <a:off x="8807793" y="3254442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Shape 5309"/>
          <p:cNvSpPr/>
          <p:nvPr/>
        </p:nvSpPr>
        <p:spPr>
          <a:xfrm>
            <a:off x="8807793" y="3685692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163" name="Shape 5311"/>
          <p:cNvSpPr/>
          <p:nvPr/>
        </p:nvSpPr>
        <p:spPr>
          <a:xfrm>
            <a:off x="8807793" y="4548194"/>
            <a:ext cx="206653" cy="218600"/>
          </a:xfrm>
          <a:prstGeom prst="star4">
            <a:avLst>
              <a:gd name="adj" fmla="val 125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50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625">
        <p:fade thruBlk="1"/>
      </p:transition>
    </mc:Choice>
    <mc:Fallback xmlns="">
      <p:transition advClick="0" advTm="13625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66" grpId="0" animBg="1"/>
      <p:bldP spid="74" grpId="0" animBg="1"/>
      <p:bldP spid="114" grpId="0"/>
      <p:bldP spid="115" grpId="0" animBg="1"/>
      <p:bldP spid="116" grpId="0" animBg="1"/>
      <p:bldP spid="117" grpId="0" animBg="1"/>
      <p:bldP spid="118" grpId="0" animBg="1"/>
      <p:bldP spid="126" grpId="0" animBg="1"/>
      <p:bldP spid="128" grpId="0" animBg="1"/>
      <p:bldP spid="132" grpId="0" animBg="1"/>
      <p:bldP spid="133" grpId="0" animBg="1"/>
      <p:bldP spid="144" grpId="0" animBg="1"/>
      <p:bldP spid="145" grpId="0" animBg="1"/>
      <p:bldP spid="146" grpId="0" animBg="1"/>
      <p:bldP spid="147" grpId="0" animBg="1"/>
      <p:bldP spid="160" grpId="0" animBg="1"/>
      <p:bldP spid="161" grpId="0" animBg="1"/>
      <p:bldP spid="1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/>
          <p:cNvGrpSpPr/>
          <p:nvPr/>
        </p:nvGrpSpPr>
        <p:grpSpPr>
          <a:xfrm>
            <a:off x="-1057021" y="0"/>
            <a:ext cx="12112524" cy="6888679"/>
            <a:chOff x="-1057021" y="0"/>
            <a:chExt cx="12112524" cy="6888679"/>
          </a:xfrm>
        </p:grpSpPr>
        <p:pic>
          <p:nvPicPr>
            <p:cNvPr id="42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97" name="Shape 75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</a:pPr>
            <a:r>
              <a:rPr lang="en-MY" sz="3575" b="1" i="0" u="none" strike="noStrike" cap="none" dirty="0" err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Modelo</a:t>
            </a:r>
            <a:r>
              <a:rPr lang="en-MY" sz="3575" b="1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 de </a:t>
            </a:r>
            <a:r>
              <a:rPr lang="en-MY" sz="3575" b="1" i="0" u="none" strike="noStrike" cap="none" dirty="0" err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Receita</a:t>
            </a:r>
            <a:endParaRPr sz="3575" b="1" i="0" u="none" strike="noStrike" cap="none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sym typeface="Lato Black"/>
            </a:endParaRPr>
          </a:p>
        </p:txBody>
      </p:sp>
      <p:sp>
        <p:nvSpPr>
          <p:cNvPr id="7598" name="Shape 7598"/>
          <p:cNvSpPr txBox="1">
            <a:spLocks noGrp="1"/>
          </p:cNvSpPr>
          <p:nvPr>
            <p:ph type="subTitle" idx="1"/>
          </p:nvPr>
        </p:nvSpPr>
        <p:spPr>
          <a:xfrm>
            <a:off x="913396" y="1354489"/>
            <a:ext cx="3718761" cy="43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</a:pPr>
            <a:r>
              <a:rPr lang="en-MY" sz="1800" b="1" i="0" u="none" strike="noStrike" cap="none" dirty="0" smtClean="0">
                <a:solidFill>
                  <a:schemeClr val="dk1"/>
                </a:solidFill>
                <a:latin typeface="Trebuchet MS" panose="020B0603020202020204" pitchFamily="34" charset="0"/>
                <a:sym typeface="Lato Light"/>
              </a:rPr>
              <a:t>Para </a:t>
            </a:r>
            <a:r>
              <a:rPr lang="en-MY" sz="1800" b="1" dirty="0" err="1" smtClean="0">
                <a:latin typeface="Trebuchet MS" panose="020B0603020202020204" pitchFamily="34" charset="0"/>
              </a:rPr>
              <a:t>E</a:t>
            </a:r>
            <a:r>
              <a:rPr lang="en-MY" sz="1800" b="1" i="0" u="none" strike="noStrike" cap="none" dirty="0" err="1" smtClean="0">
                <a:solidFill>
                  <a:schemeClr val="dk1"/>
                </a:solidFill>
                <a:latin typeface="Trebuchet MS" panose="020B0603020202020204" pitchFamily="34" charset="0"/>
                <a:sym typeface="Lato Light"/>
              </a:rPr>
              <a:t>mpresas</a:t>
            </a:r>
            <a:r>
              <a:rPr lang="en-MY" sz="1800" b="1" i="0" u="none" strike="noStrike" cap="none" dirty="0" smtClean="0">
                <a:solidFill>
                  <a:schemeClr val="dk1"/>
                </a:solidFill>
                <a:latin typeface="Trebuchet MS" panose="020B0603020202020204" pitchFamily="34" charset="0"/>
                <a:sym typeface="Lato Light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Trebuchet MS" panose="020B0603020202020204" pitchFamily="34" charset="0"/>
              <a:sym typeface="Lato Light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81037" y="1860507"/>
            <a:ext cx="1936303" cy="3714242"/>
            <a:chOff x="681037" y="1860507"/>
            <a:chExt cx="1936303" cy="3714242"/>
          </a:xfrm>
        </p:grpSpPr>
        <p:sp>
          <p:nvSpPr>
            <p:cNvPr id="7600" name="Shape 7600"/>
            <p:cNvSpPr/>
            <p:nvPr/>
          </p:nvSpPr>
          <p:spPr>
            <a:xfrm>
              <a:off x="683180" y="1860507"/>
              <a:ext cx="1934160" cy="3991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25"/>
                <a:buFont typeface="Arial"/>
                <a:buNone/>
              </a:pPr>
              <a:r>
                <a:rPr lang="en-MY" sz="1625" b="1" i="0" u="none" strike="noStrike" cap="none" dirty="0" smtClean="0">
                  <a:solidFill>
                    <a:srgbClr val="FFFFFF"/>
                  </a:solidFill>
                  <a:latin typeface="Trebuchet MS" panose="020B0603020202020204" pitchFamily="34" charset="0"/>
                  <a:ea typeface="Lato Black"/>
                  <a:cs typeface="Lato Black"/>
                  <a:sym typeface="Lato Black"/>
                </a:rPr>
                <a:t>BÁSICO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7607" name="Shape 7607"/>
            <p:cNvSpPr/>
            <p:nvPr/>
          </p:nvSpPr>
          <p:spPr>
            <a:xfrm>
              <a:off x="681037" y="2301017"/>
              <a:ext cx="1934162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75"/>
                <a:buFont typeface="Arial"/>
                <a:buNone/>
              </a:pPr>
              <a:r>
                <a:rPr lang="en-MY" sz="2275" b="1" i="0" u="none" strike="noStrike" cap="none" dirty="0" smtClean="0">
                  <a:solidFill>
                    <a:srgbClr val="000000"/>
                  </a:solidFill>
                  <a:latin typeface="Trebuchet MS" panose="020B0603020202020204" pitchFamily="34" charset="0"/>
                  <a:ea typeface="Lato Black"/>
                  <a:cs typeface="Lato Black"/>
                  <a:sym typeface="Lato Black"/>
                </a:rPr>
                <a:t>R$</a:t>
              </a:r>
              <a:r>
                <a:rPr lang="en-MY" sz="3250" b="1" i="0" u="none" strike="noStrike" cap="none" dirty="0" smtClean="0">
                  <a:solidFill>
                    <a:srgbClr val="000000"/>
                  </a:solidFill>
                  <a:latin typeface="Trebuchet MS" panose="020B0603020202020204" pitchFamily="34" charset="0"/>
                  <a:ea typeface="Lato Black"/>
                  <a:cs typeface="Lato Black"/>
                  <a:sym typeface="Lato Black"/>
                </a:rPr>
                <a:t>300</a:t>
              </a:r>
              <a:endParaRPr sz="325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7608" name="Shape 7608"/>
            <p:cNvSpPr/>
            <p:nvPr/>
          </p:nvSpPr>
          <p:spPr>
            <a:xfrm>
              <a:off x="683180" y="5479153"/>
              <a:ext cx="1934160" cy="955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Trebuchet MS" panose="020B0603020202020204" pitchFamily="34" charset="0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50" name="Shape 7611"/>
          <p:cNvSpPr/>
          <p:nvPr/>
        </p:nvSpPr>
        <p:spPr>
          <a:xfrm>
            <a:off x="688222" y="2944587"/>
            <a:ext cx="1934161" cy="345867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1138"/>
            </a:pPr>
            <a:r>
              <a:rPr lang="en-MY" sz="1138" dirty="0" err="1"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Compra</a:t>
            </a:r>
            <a:r>
              <a:rPr lang="en-MY" sz="1138" dirty="0"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Individual</a:t>
            </a:r>
          </a:p>
        </p:txBody>
      </p:sp>
      <p:sp>
        <p:nvSpPr>
          <p:cNvPr id="51" name="Shape 7612"/>
          <p:cNvSpPr/>
          <p:nvPr/>
        </p:nvSpPr>
        <p:spPr>
          <a:xfrm>
            <a:off x="688222" y="3290793"/>
            <a:ext cx="1934161" cy="34586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1138"/>
            </a:pPr>
            <a:r>
              <a:rPr lang="en-MY" sz="1100" dirty="0" err="1" smtClean="0">
                <a:latin typeface="Trebuchet MS" panose="020B0603020202020204" pitchFamily="34" charset="0"/>
                <a:cs typeface="Lato Light"/>
                <a:sym typeface="Lato Light"/>
              </a:rPr>
              <a:t>Planejamento</a:t>
            </a:r>
            <a:r>
              <a:rPr lang="en-MY" sz="1100" dirty="0" smtClean="0">
                <a:latin typeface="Trebuchet MS" panose="020B0603020202020204" pitchFamily="34" charset="0"/>
                <a:cs typeface="Lato Light"/>
                <a:sym typeface="Lato Light"/>
              </a:rPr>
              <a:t> de </a:t>
            </a:r>
            <a:r>
              <a:rPr lang="en-MY" sz="1100" dirty="0" err="1" smtClean="0">
                <a:latin typeface="Trebuchet MS" panose="020B0603020202020204" pitchFamily="34" charset="0"/>
                <a:cs typeface="Lato Light"/>
                <a:sym typeface="Lato Light"/>
              </a:rPr>
              <a:t>Custos</a:t>
            </a:r>
            <a:endParaRPr lang="en-MY" sz="1200" dirty="0">
              <a:latin typeface="Trebuchet MS" panose="020B0603020202020204" pitchFamily="34" charset="0"/>
            </a:endParaRPr>
          </a:p>
        </p:txBody>
      </p:sp>
      <p:sp>
        <p:nvSpPr>
          <p:cNvPr id="52" name="Shape 7613"/>
          <p:cNvSpPr/>
          <p:nvPr/>
        </p:nvSpPr>
        <p:spPr>
          <a:xfrm>
            <a:off x="688222" y="3635947"/>
            <a:ext cx="1934161" cy="345867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1138"/>
            </a:pPr>
            <a:r>
              <a:rPr lang="en-MY" sz="1138" dirty="0" err="1"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Avaliação</a:t>
            </a:r>
            <a:r>
              <a:rPr lang="en-MY" sz="1138" dirty="0"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err="1"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Fornecedor</a:t>
            </a:r>
            <a:endParaRPr lang="en-MY" dirty="0">
              <a:latin typeface="Trebuchet MS" panose="020B0603020202020204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2863464" y="1860505"/>
            <a:ext cx="1936304" cy="3714243"/>
            <a:chOff x="2863464" y="1860505"/>
            <a:chExt cx="1936304" cy="3714243"/>
          </a:xfrm>
        </p:grpSpPr>
        <p:sp>
          <p:nvSpPr>
            <p:cNvPr id="7610" name="Shape 7610"/>
            <p:cNvSpPr/>
            <p:nvPr/>
          </p:nvSpPr>
          <p:spPr>
            <a:xfrm>
              <a:off x="2865607" y="1860505"/>
              <a:ext cx="1934161" cy="3991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25"/>
                <a:buFont typeface="Arial"/>
                <a:buNone/>
              </a:pPr>
              <a:r>
                <a:rPr lang="en-MY" sz="1625" b="1" i="0" u="none" strike="noStrike" cap="none" dirty="0" smtClean="0">
                  <a:solidFill>
                    <a:srgbClr val="FFFFFF"/>
                  </a:solidFill>
                  <a:latin typeface="Trebuchet MS" panose="020B0603020202020204" pitchFamily="34" charset="0"/>
                  <a:ea typeface="Lato Black"/>
                  <a:cs typeface="Lato Black"/>
                  <a:sym typeface="Lato Black"/>
                </a:rPr>
                <a:t>COMPLETO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7611" name="Shape 7611"/>
            <p:cNvSpPr/>
            <p:nvPr/>
          </p:nvSpPr>
          <p:spPr>
            <a:xfrm>
              <a:off x="2865607" y="2944587"/>
              <a:ext cx="1934161" cy="1047769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SzPts val="1138"/>
              </a:pPr>
              <a:endParaRPr lang="en-MY" sz="1138" dirty="0"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613" name="Shape 7613"/>
            <p:cNvSpPr/>
            <p:nvPr/>
          </p:nvSpPr>
          <p:spPr>
            <a:xfrm>
              <a:off x="2865607" y="3635947"/>
              <a:ext cx="1934161" cy="345867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SzPts val="1138"/>
              </a:pPr>
              <a:endParaRPr lang="en-MY" dirty="0">
                <a:latin typeface="Trebuchet MS" panose="020B0603020202020204" pitchFamily="34" charset="0"/>
              </a:endParaRPr>
            </a:p>
          </p:txBody>
        </p:sp>
        <p:sp>
          <p:nvSpPr>
            <p:cNvPr id="7614" name="Shape 7614"/>
            <p:cNvSpPr/>
            <p:nvPr/>
          </p:nvSpPr>
          <p:spPr>
            <a:xfrm>
              <a:off x="2865607" y="3976940"/>
              <a:ext cx="1934161" cy="34586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SzPts val="1138"/>
              </a:pPr>
              <a:r>
                <a:rPr lang="en-MY" sz="1200" dirty="0" err="1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Compra</a:t>
              </a:r>
              <a:r>
                <a:rPr lang="en-MY" sz="1200" dirty="0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en-MY" sz="1200" dirty="0" err="1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Coletiva</a:t>
              </a:r>
              <a:endParaRPr lang="en-MY" sz="1200" dirty="0"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615" name="Shape 7615"/>
            <p:cNvSpPr/>
            <p:nvPr/>
          </p:nvSpPr>
          <p:spPr>
            <a:xfrm>
              <a:off x="2865607" y="4320508"/>
              <a:ext cx="1934161" cy="345867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SzPts val="1138"/>
              </a:pPr>
              <a:r>
                <a:rPr lang="en-MY" sz="1100" dirty="0" err="1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Controle</a:t>
              </a:r>
              <a:r>
                <a:rPr lang="en-MY" sz="1100" dirty="0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 de </a:t>
              </a:r>
              <a:r>
                <a:rPr lang="en-MY" sz="1100" dirty="0" err="1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Estoque</a:t>
              </a:r>
              <a:endParaRPr lang="en-MY" sz="1200" dirty="0">
                <a:latin typeface="Trebuchet MS" panose="020B0603020202020204" pitchFamily="34" charset="0"/>
              </a:endParaRPr>
            </a:p>
          </p:txBody>
        </p:sp>
        <p:sp>
          <p:nvSpPr>
            <p:cNvPr id="7617" name="Shape 7617"/>
            <p:cNvSpPr/>
            <p:nvPr/>
          </p:nvSpPr>
          <p:spPr>
            <a:xfrm>
              <a:off x="2863464" y="2306084"/>
              <a:ext cx="1934162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75"/>
                <a:buFont typeface="Arial"/>
                <a:buNone/>
              </a:pPr>
              <a:r>
                <a:rPr lang="en-MY" sz="2275" b="1" i="0" u="none" strike="noStrike" cap="none" dirty="0" smtClean="0">
                  <a:solidFill>
                    <a:srgbClr val="000000"/>
                  </a:solidFill>
                  <a:latin typeface="Trebuchet MS" panose="020B0603020202020204" pitchFamily="34" charset="0"/>
                  <a:ea typeface="Lato Black"/>
                  <a:cs typeface="Lato Black"/>
                  <a:sym typeface="Lato Black"/>
                </a:rPr>
                <a:t>R$</a:t>
              </a:r>
              <a:r>
                <a:rPr lang="en-MY" sz="3250" b="1" dirty="0">
                  <a:latin typeface="Trebuchet MS" panose="020B0603020202020204" pitchFamily="34" charset="0"/>
                  <a:ea typeface="Lato Black"/>
                  <a:cs typeface="Lato Black"/>
                  <a:sym typeface="Lato Black"/>
                </a:rPr>
                <a:t>5</a:t>
              </a:r>
              <a:r>
                <a:rPr lang="en-MY" sz="3250" b="1" dirty="0" smtClean="0">
                  <a:latin typeface="Trebuchet MS" panose="020B0603020202020204" pitchFamily="34" charset="0"/>
                  <a:ea typeface="Lato Black"/>
                  <a:cs typeface="Lato Black"/>
                  <a:sym typeface="Lato Black"/>
                </a:rPr>
                <a:t>00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7618" name="Shape 7618"/>
            <p:cNvSpPr/>
            <p:nvPr/>
          </p:nvSpPr>
          <p:spPr>
            <a:xfrm>
              <a:off x="2865607" y="5479152"/>
              <a:ext cx="1934161" cy="95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Trebuchet MS" panose="020B0603020202020204" pitchFamily="34" charset="0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" name="Shape 7604"/>
            <p:cNvSpPr/>
            <p:nvPr/>
          </p:nvSpPr>
          <p:spPr>
            <a:xfrm>
              <a:off x="2863464" y="4685529"/>
              <a:ext cx="1934160" cy="34586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MY" sz="1200" dirty="0" err="1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Flexibilidade</a:t>
              </a:r>
              <a:r>
                <a:rPr lang="en-MY" sz="1200" dirty="0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 de </a:t>
              </a:r>
              <a:r>
                <a:rPr lang="en-MY" sz="1200" dirty="0" err="1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Entrega</a:t>
              </a:r>
              <a:endParaRPr lang="pt-BR" sz="1100" dirty="0">
                <a:latin typeface="Trebuchet MS" panose="020B0603020202020204" pitchFamily="34" charset="0"/>
                <a:ea typeface="Lato Light"/>
                <a:cs typeface="Lato Light"/>
              </a:endParaRPr>
            </a:p>
          </p:txBody>
        </p:sp>
        <p:sp>
          <p:nvSpPr>
            <p:cNvPr id="49" name="Shape 7605"/>
            <p:cNvSpPr/>
            <p:nvPr/>
          </p:nvSpPr>
          <p:spPr>
            <a:xfrm>
              <a:off x="2863464" y="5041938"/>
              <a:ext cx="1934160" cy="345867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38"/>
                <a:buFont typeface="Arial"/>
                <a:buNone/>
              </a:pPr>
              <a:r>
                <a:rPr lang="en-MY" sz="1138" b="0" i="0" u="none" strike="noStrike" cap="none" dirty="0" smtClean="0">
                  <a:solidFill>
                    <a:srgbClr val="000000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Insights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3" name="Retângulo 2"/>
            <p:cNvSpPr/>
            <p:nvPr/>
          </p:nvSpPr>
          <p:spPr>
            <a:xfrm>
              <a:off x="3481950" y="3261953"/>
              <a:ext cx="769763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90000"/>
                </a:lnSpc>
                <a:buSzPts val="1138"/>
              </a:pPr>
              <a:r>
                <a:rPr lang="en-MY" dirty="0" smtClean="0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PLANO </a:t>
              </a:r>
            </a:p>
            <a:p>
              <a:pPr lvl="0" algn="ctr">
                <a:lnSpc>
                  <a:spcPct val="90000"/>
                </a:lnSpc>
                <a:buSzPts val="1138"/>
              </a:pPr>
              <a:r>
                <a:rPr lang="en-MY" dirty="0" smtClean="0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BÁSICO</a:t>
              </a:r>
              <a:endParaRPr lang="en-MY" dirty="0"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1" name="Shape 7631"/>
          <p:cNvSpPr/>
          <p:nvPr/>
        </p:nvSpPr>
        <p:spPr>
          <a:xfrm>
            <a:off x="704781" y="5661915"/>
            <a:ext cx="4135989" cy="345867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8"/>
              <a:buFont typeface="Arial"/>
              <a:buNone/>
            </a:pPr>
            <a:r>
              <a:rPr lang="pt-BR" sz="1100" dirty="0" smtClean="0">
                <a:latin typeface="Trebuchet MS" panose="020B0603020202020204" pitchFamily="34" charset="0"/>
              </a:rPr>
              <a:t>*1º mês gratuito</a:t>
            </a:r>
            <a:endParaRPr sz="110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5074621" y="1335363"/>
            <a:ext cx="4148201" cy="4675060"/>
            <a:chOff x="5074621" y="1335363"/>
            <a:chExt cx="4148201" cy="4675060"/>
          </a:xfrm>
        </p:grpSpPr>
        <p:grpSp>
          <p:nvGrpSpPr>
            <p:cNvPr id="7619" name="Shape 7619"/>
            <p:cNvGrpSpPr/>
            <p:nvPr/>
          </p:nvGrpSpPr>
          <p:grpSpPr>
            <a:xfrm>
              <a:off x="7259189" y="1860506"/>
              <a:ext cx="1963633" cy="3714241"/>
              <a:chOff x="8934386" y="1498545"/>
              <a:chExt cx="2416779" cy="4571374"/>
            </a:xfrm>
          </p:grpSpPr>
          <p:sp>
            <p:nvSpPr>
              <p:cNvPr id="7620" name="Shape 7620"/>
              <p:cNvSpPr/>
              <p:nvPr/>
            </p:nvSpPr>
            <p:spPr>
              <a:xfrm>
                <a:off x="8970660" y="1498545"/>
                <a:ext cx="2380505" cy="49128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25"/>
                  <a:buFont typeface="Arial"/>
                  <a:buNone/>
                </a:pPr>
                <a:r>
                  <a:rPr lang="en-MY" sz="1625" b="1" i="0" u="none" strike="noStrike" cap="none" dirty="0" smtClean="0">
                    <a:solidFill>
                      <a:srgbClr val="FFFFFF"/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COMPLETO</a:t>
                </a:r>
                <a:endParaRPr sz="14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endParaRPr>
              </a:p>
            </p:txBody>
          </p:sp>
          <p:sp>
            <p:nvSpPr>
              <p:cNvPr id="7621" name="Shape 7621"/>
              <p:cNvSpPr/>
              <p:nvPr/>
            </p:nvSpPr>
            <p:spPr>
              <a:xfrm>
                <a:off x="8970660" y="2832801"/>
                <a:ext cx="2380505" cy="425683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38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endParaRPr>
              </a:p>
            </p:txBody>
          </p:sp>
          <p:sp>
            <p:nvSpPr>
              <p:cNvPr id="7623" name="Shape 7623"/>
              <p:cNvSpPr/>
              <p:nvPr/>
            </p:nvSpPr>
            <p:spPr>
              <a:xfrm>
                <a:off x="8970660" y="2832800"/>
                <a:ext cx="2380505" cy="847734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38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endParaRPr>
              </a:p>
            </p:txBody>
          </p:sp>
          <p:sp>
            <p:nvSpPr>
              <p:cNvPr id="7624" name="Shape 7624"/>
              <p:cNvSpPr/>
              <p:nvPr/>
            </p:nvSpPr>
            <p:spPr>
              <a:xfrm>
                <a:off x="8970659" y="3675314"/>
                <a:ext cx="2380505" cy="425683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lvl="0" algn="ctr">
                  <a:lnSpc>
                    <a:spcPct val="90000"/>
                  </a:lnSpc>
                  <a:buSzPts val="1138"/>
                </a:pPr>
                <a:r>
                  <a:rPr lang="en-MY" sz="1138" dirty="0" err="1">
                    <a:latin typeface="Trebuchet MS" panose="020B0603020202020204" pitchFamily="34" charset="0"/>
                    <a:cs typeface="Lato Light"/>
                    <a:sym typeface="Lato Light"/>
                  </a:rPr>
                  <a:t>Planejamento</a:t>
                </a:r>
                <a:r>
                  <a:rPr lang="en-MY" sz="1138" dirty="0">
                    <a:latin typeface="Trebuchet MS" panose="020B0603020202020204" pitchFamily="34" charset="0"/>
                    <a:cs typeface="Lato Light"/>
                    <a:sym typeface="Lato Light"/>
                  </a:rPr>
                  <a:t> de </a:t>
                </a:r>
                <a:r>
                  <a:rPr lang="en-MY" sz="1138" dirty="0" err="1">
                    <a:latin typeface="Trebuchet MS" panose="020B0603020202020204" pitchFamily="34" charset="0"/>
                    <a:cs typeface="Lato Light"/>
                    <a:sym typeface="Lato Light"/>
                  </a:rPr>
                  <a:t>Vendas</a:t>
                </a:r>
                <a:endParaRPr lang="en-MY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7625" name="Shape 7625"/>
              <p:cNvSpPr/>
              <p:nvPr/>
            </p:nvSpPr>
            <p:spPr>
              <a:xfrm>
                <a:off x="8970659" y="4098169"/>
                <a:ext cx="2380505" cy="425683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lvl="0" algn="ctr">
                  <a:lnSpc>
                    <a:spcPct val="90000"/>
                  </a:lnSpc>
                  <a:buSzPts val="1138"/>
                </a:pPr>
                <a:r>
                  <a:rPr lang="en-MY" sz="1138" dirty="0">
                    <a:latin typeface="Trebuchet MS" panose="020B0603020202020204" pitchFamily="34" charset="0"/>
                    <a:cs typeface="Lato Light"/>
                    <a:sym typeface="Lato Light"/>
                  </a:rPr>
                  <a:t>Insights </a:t>
                </a:r>
                <a:r>
                  <a:rPr lang="en-MY" sz="1138" dirty="0" err="1">
                    <a:latin typeface="Trebuchet MS" panose="020B0603020202020204" pitchFamily="34" charset="0"/>
                    <a:cs typeface="Lato Light"/>
                    <a:sym typeface="Lato Light"/>
                  </a:rPr>
                  <a:t>Empresas</a:t>
                </a:r>
                <a:endParaRPr lang="en-MY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7627" name="Shape 7627"/>
              <p:cNvSpPr/>
              <p:nvPr/>
            </p:nvSpPr>
            <p:spPr>
              <a:xfrm>
                <a:off x="8934386" y="2046950"/>
                <a:ext cx="2380507" cy="729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75"/>
                  <a:buFont typeface="Arial"/>
                  <a:buNone/>
                </a:pPr>
                <a:r>
                  <a:rPr lang="en-MY" sz="2275" b="1" dirty="0"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R</a:t>
                </a:r>
                <a:r>
                  <a:rPr lang="en-MY" sz="2275" b="1" i="0" u="none" strike="noStrike" cap="none" dirty="0" smtClean="0">
                    <a:solidFill>
                      <a:srgbClr val="000000"/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$</a:t>
                </a:r>
                <a:r>
                  <a:rPr lang="en-MY" sz="3250" b="1" i="0" u="none" strike="noStrike" cap="none" dirty="0" smtClean="0">
                    <a:solidFill>
                      <a:srgbClr val="000000"/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500</a:t>
                </a:r>
                <a:endParaRPr sz="14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endParaRPr>
              </a:p>
            </p:txBody>
          </p:sp>
          <p:sp>
            <p:nvSpPr>
              <p:cNvPr id="7628" name="Shape 7628"/>
              <p:cNvSpPr/>
              <p:nvPr/>
            </p:nvSpPr>
            <p:spPr>
              <a:xfrm>
                <a:off x="8970660" y="5952262"/>
                <a:ext cx="2380505" cy="1176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endParaRPr sz="1300" b="1" i="0" u="none" strike="noStrike" cap="none">
                  <a:solidFill>
                    <a:srgbClr val="FFFFFF"/>
                  </a:solidFill>
                  <a:latin typeface="Trebuchet MS" panose="020B0603020202020204" pitchFamily="34" charset="0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7629" name="Shape 7629"/>
            <p:cNvGrpSpPr/>
            <p:nvPr/>
          </p:nvGrpSpPr>
          <p:grpSpPr>
            <a:xfrm>
              <a:off x="5074621" y="1860505"/>
              <a:ext cx="1946374" cy="3714241"/>
              <a:chOff x="6245687" y="1498544"/>
              <a:chExt cx="2395537" cy="4571374"/>
            </a:xfrm>
          </p:grpSpPr>
          <p:sp>
            <p:nvSpPr>
              <p:cNvPr id="7630" name="Shape 7630"/>
              <p:cNvSpPr/>
              <p:nvPr/>
            </p:nvSpPr>
            <p:spPr>
              <a:xfrm>
                <a:off x="6260717" y="1498544"/>
                <a:ext cx="2380507" cy="49128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25"/>
                  <a:buFont typeface="Arial"/>
                  <a:buNone/>
                </a:pPr>
                <a:r>
                  <a:rPr lang="en-MY" sz="1625" b="1" i="0" u="none" strike="noStrike" cap="none" dirty="0" smtClean="0">
                    <a:solidFill>
                      <a:srgbClr val="FFFFFF"/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BÁSICO</a:t>
                </a:r>
                <a:endParaRPr sz="14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endParaRPr>
              </a:p>
            </p:txBody>
          </p:sp>
          <p:sp>
            <p:nvSpPr>
              <p:cNvPr id="7631" name="Shape 7631"/>
              <p:cNvSpPr/>
              <p:nvPr/>
            </p:nvSpPr>
            <p:spPr>
              <a:xfrm>
                <a:off x="6260717" y="2832800"/>
                <a:ext cx="2380507" cy="425683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38"/>
                  <a:buFont typeface="Arial"/>
                  <a:buNone/>
                </a:pPr>
                <a:r>
                  <a:rPr lang="en-MY" sz="1138" dirty="0" err="1" smtClean="0">
                    <a:latin typeface="Trebuchet MS" panose="020B0603020202020204" pitchFamily="34" charset="0"/>
                    <a:cs typeface="Lato Light"/>
                    <a:sym typeface="Lato Light"/>
                  </a:rPr>
                  <a:t>Cadastrar</a:t>
                </a:r>
                <a:r>
                  <a:rPr lang="en-MY" sz="1138" dirty="0" smtClean="0">
                    <a:latin typeface="Trebuchet MS" panose="020B0603020202020204" pitchFamily="34" charset="0"/>
                    <a:cs typeface="Lato Light"/>
                    <a:sym typeface="Lato Light"/>
                  </a:rPr>
                  <a:t>/Vender </a:t>
                </a:r>
                <a:r>
                  <a:rPr lang="en-MY" sz="1138" dirty="0" err="1" smtClean="0">
                    <a:latin typeface="Trebuchet MS" panose="020B0603020202020204" pitchFamily="34" charset="0"/>
                    <a:cs typeface="Lato Light"/>
                    <a:sym typeface="Lato Light"/>
                  </a:rPr>
                  <a:t>Produtos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endParaRPr>
              </a:p>
            </p:txBody>
          </p:sp>
          <p:sp>
            <p:nvSpPr>
              <p:cNvPr id="7632" name="Shape 7632"/>
              <p:cNvSpPr/>
              <p:nvPr/>
            </p:nvSpPr>
            <p:spPr>
              <a:xfrm>
                <a:off x="6260717" y="3258897"/>
                <a:ext cx="2380507" cy="425683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38"/>
                  <a:buFont typeface="Arial"/>
                  <a:buNone/>
                </a:pPr>
                <a:r>
                  <a:rPr lang="en-MY" sz="1138" b="0" i="0" u="none" strike="noStrike" cap="none" dirty="0" err="1" smtClean="0">
                    <a:solidFill>
                      <a:srgbClr val="000000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Avaliação</a:t>
                </a:r>
                <a:r>
                  <a:rPr lang="en-MY" sz="1138" b="0" i="0" u="none" strike="noStrike" cap="none" dirty="0" smtClean="0">
                    <a:solidFill>
                      <a:srgbClr val="000000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 </a:t>
                </a:r>
                <a:r>
                  <a:rPr lang="en-MY" sz="1138" b="0" i="0" u="none" strike="noStrike" cap="none" dirty="0" err="1" smtClean="0">
                    <a:solidFill>
                      <a:srgbClr val="000000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Fornecedores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endParaRPr>
              </a:p>
            </p:txBody>
          </p:sp>
          <p:sp>
            <p:nvSpPr>
              <p:cNvPr id="7637" name="Shape 7637"/>
              <p:cNvSpPr/>
              <p:nvPr/>
            </p:nvSpPr>
            <p:spPr>
              <a:xfrm>
                <a:off x="6245687" y="2038277"/>
                <a:ext cx="2380507" cy="729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75"/>
                  <a:buFont typeface="Arial"/>
                  <a:buNone/>
                </a:pPr>
                <a:r>
                  <a:rPr lang="en-MY" sz="2800" b="1" i="0" u="none" strike="noStrike" cap="none" dirty="0" smtClean="0">
                    <a:solidFill>
                      <a:srgbClr val="000000"/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GRATUITO</a:t>
                </a:r>
                <a:endParaRPr sz="28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endParaRPr>
              </a:p>
            </p:txBody>
          </p:sp>
          <p:sp>
            <p:nvSpPr>
              <p:cNvPr id="7638" name="Shape 7638"/>
              <p:cNvSpPr/>
              <p:nvPr/>
            </p:nvSpPr>
            <p:spPr>
              <a:xfrm>
                <a:off x="6260717" y="5952261"/>
                <a:ext cx="2380507" cy="11765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endParaRPr sz="1300" b="1" i="0" u="none" strike="noStrike" cap="none" dirty="0">
                  <a:solidFill>
                    <a:srgbClr val="FFFFFF"/>
                  </a:solidFill>
                  <a:latin typeface="Trebuchet MS" panose="020B0603020202020204" pitchFamily="34" charset="0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44" name="Shape 7598"/>
            <p:cNvSpPr txBox="1">
              <a:spLocks/>
            </p:cNvSpPr>
            <p:nvPr/>
          </p:nvSpPr>
          <p:spPr>
            <a:xfrm>
              <a:off x="5300912" y="1335363"/>
              <a:ext cx="3718761" cy="43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73062" algn="ctr" rtl="0">
                <a:lnSpc>
                  <a:spcPct val="90000"/>
                </a:lnSpc>
                <a:spcBef>
                  <a:spcPts val="813"/>
                </a:spcBef>
                <a:spcAft>
                  <a:spcPts val="0"/>
                </a:spcAft>
                <a:buClr>
                  <a:schemeClr val="dk1"/>
                </a:buClr>
                <a:buSzPts val="1625"/>
                <a:buFont typeface="Arial"/>
                <a:buNone/>
                <a:defRPr sz="1625" b="0" i="0" u="none" strike="noStrike" cap="none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  <a:lvl2pPr marL="914400" marR="0" lvl="1" indent="-352425" algn="ctr" rtl="0">
                <a:lnSpc>
                  <a:spcPct val="90000"/>
                </a:lnSpc>
                <a:spcBef>
                  <a:spcPts val="406"/>
                </a:spcBef>
                <a:spcAft>
                  <a:spcPts val="0"/>
                </a:spcAft>
                <a:buClr>
                  <a:schemeClr val="dk1"/>
                </a:buClr>
                <a:buSzPts val="1625"/>
                <a:buFont typeface="Arial"/>
                <a:buNone/>
                <a:defRPr sz="1625" b="0" i="0" u="none" strike="noStrike" cap="none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2pPr>
              <a:lvl3pPr marL="1371600" marR="0" lvl="2" indent="-331787" algn="ctr" rtl="0">
                <a:lnSpc>
                  <a:spcPct val="90000"/>
                </a:lnSpc>
                <a:spcBef>
                  <a:spcPts val="406"/>
                </a:spcBef>
                <a:spcAft>
                  <a:spcPts val="0"/>
                </a:spcAft>
                <a:buClr>
                  <a:schemeClr val="dk1"/>
                </a:buClr>
                <a:buSzPts val="1463"/>
                <a:buFont typeface="Arial"/>
                <a:buNone/>
                <a:defRPr sz="1463" b="0" i="0" u="none" strike="noStrike" cap="none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3pPr>
              <a:lvl4pPr marL="1828800" marR="0" lvl="3" indent="-321500" algn="ctr" rtl="0">
                <a:lnSpc>
                  <a:spcPct val="90000"/>
                </a:lnSpc>
                <a:spcBef>
                  <a:spcPts val="406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  <a:defRPr sz="1300" b="0" i="0" u="none" strike="noStrike" cap="none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4pPr>
              <a:lvl5pPr marL="2286000" marR="0" lvl="4" indent="-321500" algn="ctr" rtl="0">
                <a:lnSpc>
                  <a:spcPct val="90000"/>
                </a:lnSpc>
                <a:spcBef>
                  <a:spcPts val="406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  <a:defRPr sz="1300" b="0" i="0" u="none" strike="noStrike" cap="none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5pPr>
              <a:lvl6pPr marL="2743200" marR="0" lvl="5" indent="-321500" algn="ctr" rtl="0">
                <a:lnSpc>
                  <a:spcPct val="90000"/>
                </a:lnSpc>
                <a:spcBef>
                  <a:spcPts val="406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  <a:defRPr sz="1300" b="0" i="0" u="none" strike="noStrike" cap="none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6pPr>
              <a:lvl7pPr marL="3200400" marR="0" lvl="6" indent="-321500" algn="ctr" rtl="0">
                <a:lnSpc>
                  <a:spcPct val="90000"/>
                </a:lnSpc>
                <a:spcBef>
                  <a:spcPts val="406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  <a:defRPr sz="1300" b="0" i="0" u="none" strike="noStrike" cap="none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7pPr>
              <a:lvl8pPr marL="3657600" marR="0" lvl="7" indent="-321500" algn="ctr" rtl="0">
                <a:lnSpc>
                  <a:spcPct val="90000"/>
                </a:lnSpc>
                <a:spcBef>
                  <a:spcPts val="406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  <a:defRPr sz="1300" b="0" i="0" u="none" strike="noStrike" cap="none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8pPr>
              <a:lvl9pPr marL="4114800" marR="0" lvl="8" indent="-321500" algn="ctr" rtl="0">
                <a:lnSpc>
                  <a:spcPct val="90000"/>
                </a:lnSpc>
                <a:spcBef>
                  <a:spcPts val="406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  <a:defRPr sz="1300" b="0" i="0" u="none" strike="noStrike" cap="none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9pPr>
            </a:lstStyle>
            <a:p>
              <a:pPr marL="0" indent="0">
                <a:spcBef>
                  <a:spcPts val="0"/>
                </a:spcBef>
              </a:pPr>
              <a:r>
                <a:rPr lang="en-MY" sz="1800" b="1" dirty="0" smtClean="0">
                  <a:latin typeface="Trebuchet MS" panose="020B0603020202020204" pitchFamily="34" charset="0"/>
                </a:rPr>
                <a:t>Para </a:t>
              </a:r>
              <a:r>
                <a:rPr lang="en-MY" sz="1800" b="1" dirty="0" err="1" smtClean="0">
                  <a:latin typeface="Trebuchet MS" panose="020B0603020202020204" pitchFamily="34" charset="0"/>
                </a:rPr>
                <a:t>Fornecedores</a:t>
              </a:r>
              <a:endParaRPr lang="en-MY" sz="1800" b="1" dirty="0">
                <a:latin typeface="Trebuchet MS" panose="020B0603020202020204" pitchFamily="34" charset="0"/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7870860" y="3048914"/>
              <a:ext cx="769763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90000"/>
                </a:lnSpc>
                <a:buSzPts val="1138"/>
              </a:pPr>
              <a:r>
                <a:rPr lang="en-MY" dirty="0" smtClean="0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PLANO </a:t>
              </a:r>
            </a:p>
            <a:p>
              <a:pPr lvl="0" algn="ctr">
                <a:lnSpc>
                  <a:spcPct val="90000"/>
                </a:lnSpc>
                <a:buSzPts val="1138"/>
              </a:pPr>
              <a:r>
                <a:rPr lang="en-MY" dirty="0" smtClean="0"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BÁSICO</a:t>
              </a:r>
              <a:endParaRPr lang="en-MY" dirty="0"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0" name="Shape 7631"/>
            <p:cNvSpPr/>
            <p:nvPr/>
          </p:nvSpPr>
          <p:spPr>
            <a:xfrm>
              <a:off x="5086832" y="5664556"/>
              <a:ext cx="4135989" cy="345867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38"/>
                <a:buFont typeface="Arial"/>
                <a:buNone/>
              </a:pPr>
              <a:r>
                <a:rPr lang="pt-BR" sz="1100" dirty="0" smtClean="0">
                  <a:latin typeface="Trebuchet MS" panose="020B0603020202020204" pitchFamily="34" charset="0"/>
                </a:rPr>
                <a:t>*Sem Mensalidade: Banners custam R$0,30 por impressão e R$0,40 por clique. </a:t>
              </a:r>
              <a:r>
                <a:rPr lang="pt-BR" sz="1100" dirty="0" smtClean="0">
                  <a:latin typeface="Trebuchet MS" panose="020B0603020202020204" pitchFamily="34" charset="0"/>
                </a:rPr>
                <a:t>Se </a:t>
              </a:r>
              <a:r>
                <a:rPr lang="pt-BR" sz="1100" dirty="0" smtClean="0">
                  <a:latin typeface="Trebuchet MS" panose="020B0603020202020204" pitchFamily="34" charset="0"/>
                </a:rPr>
                <a:t>diferenciam pela posição na página</a:t>
              </a:r>
              <a:endParaRPr sz="11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63" name="Shape 7624"/>
            <p:cNvSpPr/>
            <p:nvPr/>
          </p:nvSpPr>
          <p:spPr>
            <a:xfrm>
              <a:off x="7259191" y="4313673"/>
              <a:ext cx="1934160" cy="34586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SzPts val="1138"/>
              </a:pPr>
              <a:r>
                <a:rPr lang="en-MY" sz="1138" dirty="0" smtClean="0">
                  <a:latin typeface="Trebuchet MS" panose="020B0603020202020204" pitchFamily="34" charset="0"/>
                  <a:cs typeface="Lato Light"/>
                  <a:sym typeface="Lato Light"/>
                </a:rPr>
                <a:t>2 Banners/</a:t>
              </a:r>
              <a:r>
                <a:rPr lang="en-MY" sz="1138" dirty="0" err="1" smtClean="0">
                  <a:latin typeface="Trebuchet MS" panose="020B0603020202020204" pitchFamily="34" charset="0"/>
                  <a:cs typeface="Lato Light"/>
                  <a:sym typeface="Lato Light"/>
                </a:rPr>
                <a:t>Mês</a:t>
              </a:r>
              <a:endParaRPr lang="en-MY" dirty="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9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533">
        <p:fade thruBlk="1"/>
      </p:transition>
    </mc:Choice>
    <mc:Fallback xmlns="">
      <p:transition advClick="0" advTm="12533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7" grpId="0"/>
      <p:bldP spid="7598" grpId="0" build="p"/>
      <p:bldP spid="50" grpId="0" animBg="1"/>
      <p:bldP spid="51" grpId="0" animBg="1"/>
      <p:bldP spid="52" grpId="0" animBg="1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Shape 4123"/>
          <p:cNvSpPr txBox="1">
            <a:spLocks noGrp="1"/>
          </p:cNvSpPr>
          <p:nvPr>
            <p:ph type="title" idx="4294967295"/>
          </p:nvPr>
        </p:nvSpPr>
        <p:spPr>
          <a:xfrm>
            <a:off x="681038" y="365125"/>
            <a:ext cx="8543925" cy="88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</a:pPr>
            <a:r>
              <a:rPr lang="en-MY" sz="3575" b="1" i="0" u="none" strike="noStrike" cap="none" dirty="0" err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Nosso</a:t>
            </a:r>
            <a:r>
              <a:rPr lang="en-MY" sz="3575" b="1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 </a:t>
            </a:r>
            <a:r>
              <a:rPr lang="en-MY" sz="3575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T</a:t>
            </a:r>
            <a:r>
              <a:rPr lang="en-MY" sz="3575" b="1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ime</a:t>
            </a:r>
            <a:endParaRPr sz="3575" b="1" i="0" u="none" strike="noStrike" cap="none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sym typeface="Lato Black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6020941" y="1934278"/>
            <a:ext cx="3128785" cy="2382372"/>
            <a:chOff x="5330527" y="1621455"/>
            <a:chExt cx="3128785" cy="2382372"/>
          </a:xfrm>
        </p:grpSpPr>
        <p:cxnSp>
          <p:nvCxnSpPr>
            <p:cNvPr id="4147" name="Shape 4147"/>
            <p:cNvCxnSpPr/>
            <p:nvPr/>
          </p:nvCxnSpPr>
          <p:spPr>
            <a:xfrm>
              <a:off x="6913719" y="1665678"/>
              <a:ext cx="0" cy="1255939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148" name="Shape 4148"/>
            <p:cNvSpPr/>
            <p:nvPr/>
          </p:nvSpPr>
          <p:spPr>
            <a:xfrm>
              <a:off x="5330527" y="1633010"/>
              <a:ext cx="1578769" cy="69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en-MY" sz="975" b="0" i="0" u="none" strike="noStrike" cap="none" dirty="0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27 </a:t>
              </a:r>
              <a:r>
                <a:rPr lang="en-MY" sz="975" b="0" i="0" u="none" strike="noStrike" cap="none" dirty="0" err="1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anos</a:t>
              </a:r>
              <a:r>
                <a:rPr lang="en-MY" sz="975" b="0" i="0" u="none" strike="noStrike" cap="none" dirty="0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en-MY" sz="975" b="0" i="0" u="none" strike="noStrike" cap="none" dirty="0" err="1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como</a:t>
              </a:r>
              <a:r>
                <a:rPr lang="en-MY" sz="975" b="0" i="0" u="none" strike="noStrike" cap="none" dirty="0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en-MY" sz="975" b="0" i="0" u="none" strike="noStrike" cap="none" dirty="0" err="1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proprietária</a:t>
              </a:r>
              <a:r>
                <a:rPr lang="en-MY" sz="975" b="0" i="0" u="none" strike="noStrike" cap="none" dirty="0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 de </a:t>
              </a:r>
              <a:r>
                <a:rPr lang="en-MY" sz="975" b="0" i="0" u="none" strike="noStrike" cap="none" dirty="0" err="1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uma</a:t>
              </a:r>
              <a:r>
                <a:rPr lang="en-MY" sz="975" b="0" i="0" u="none" strike="noStrike" cap="none" dirty="0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en-MY" sz="975" b="0" i="0" u="none" strike="noStrike" cap="none" dirty="0" err="1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empresa</a:t>
              </a:r>
              <a:r>
                <a:rPr lang="en-MY" sz="975" b="0" i="0" u="none" strike="noStrike" cap="none" dirty="0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 de </a:t>
              </a:r>
              <a:r>
                <a:rPr lang="en-MY" sz="975" b="0" i="0" u="none" strike="noStrike" cap="none" dirty="0" err="1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varejo</a:t>
              </a:r>
              <a:endParaRPr sz="975" b="0" i="0" u="none" strike="noStrike" cap="none" dirty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4149" name="Shape 4149"/>
            <p:cNvGrpSpPr/>
            <p:nvPr/>
          </p:nvGrpSpPr>
          <p:grpSpPr>
            <a:xfrm>
              <a:off x="6930654" y="1621455"/>
              <a:ext cx="1528658" cy="519318"/>
              <a:chOff x="7360198" y="1855900"/>
              <a:chExt cx="1881425" cy="639160"/>
            </a:xfrm>
          </p:grpSpPr>
          <p:sp>
            <p:nvSpPr>
              <p:cNvPr id="4150" name="Shape 4150"/>
              <p:cNvSpPr/>
              <p:nvPr/>
            </p:nvSpPr>
            <p:spPr>
              <a:xfrm>
                <a:off x="7366567" y="1855900"/>
                <a:ext cx="1875056" cy="390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63"/>
                  <a:buFont typeface="Arial"/>
                  <a:buNone/>
                </a:pPr>
                <a:r>
                  <a:rPr lang="en-MY" sz="1463" b="1" i="0" u="none" strike="noStrike" cap="none" dirty="0" err="1" smtClean="0">
                    <a:solidFill>
                      <a:schemeClr val="accent1">
                        <a:lumMod val="75000"/>
                      </a:schemeClr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Patrícia</a:t>
                </a:r>
                <a:r>
                  <a:rPr lang="en-MY" sz="1463" b="1" i="0" u="none" strike="noStrike" cap="none" dirty="0" smtClean="0">
                    <a:solidFill>
                      <a:schemeClr val="accent1">
                        <a:lumMod val="75000"/>
                      </a:schemeClr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 </a:t>
                </a:r>
                <a:r>
                  <a:rPr lang="en-MY" sz="1463" b="1" i="0" u="none" strike="noStrike" cap="none" dirty="0" err="1" smtClean="0">
                    <a:solidFill>
                      <a:schemeClr val="accent1">
                        <a:lumMod val="75000"/>
                      </a:schemeClr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Araújo</a:t>
                </a:r>
                <a:endParaRPr sz="1463" b="1" i="0" u="none" strike="noStrike" cap="none" dirty="0">
                  <a:solidFill>
                    <a:schemeClr val="accent1">
                      <a:lumMod val="75000"/>
                    </a:schemeClr>
                  </a:solidFill>
                  <a:latin typeface="Trebuchet MS" panose="020B0603020202020204" pitchFamily="34" charset="0"/>
                  <a:ea typeface="Lato Black"/>
                  <a:cs typeface="Lato Black"/>
                  <a:sym typeface="Lato Black"/>
                </a:endParaRPr>
              </a:p>
            </p:txBody>
          </p:sp>
          <p:sp>
            <p:nvSpPr>
              <p:cNvPr id="4151" name="Shape 4151"/>
              <p:cNvSpPr txBox="1"/>
              <p:nvPr/>
            </p:nvSpPr>
            <p:spPr>
              <a:xfrm>
                <a:off x="7360198" y="2177868"/>
                <a:ext cx="1048541" cy="317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75"/>
                  <a:buFont typeface="Arial"/>
                  <a:buNone/>
                </a:pPr>
                <a:r>
                  <a:rPr lang="en-MY" sz="975" b="0" i="1" u="none" strike="noStrike" cap="none" dirty="0" smtClean="0">
                    <a:solidFill>
                      <a:srgbClr val="5C5C5C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Cofounder</a:t>
                </a:r>
                <a:endParaRPr sz="975" b="0" i="1" u="none" strike="noStrike" cap="none" dirty="0">
                  <a:solidFill>
                    <a:srgbClr val="5C5C5C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</p:grpSp>
        <p:sp>
          <p:nvSpPr>
            <p:cNvPr id="4157" name="Shape 4157"/>
            <p:cNvSpPr/>
            <p:nvPr/>
          </p:nvSpPr>
          <p:spPr>
            <a:xfrm>
              <a:off x="6259216" y="2580882"/>
              <a:ext cx="1353230" cy="135323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3"/>
                <a:buFont typeface="Arial"/>
                <a:buNone/>
              </a:pPr>
              <a:endParaRPr sz="1463" b="0" i="0" u="none" strike="noStrike" cap="none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5"/>
            <a:srcRect l="40810" t="27101" r="35749" b="29261"/>
            <a:stretch/>
          </p:blipFill>
          <p:spPr>
            <a:xfrm>
              <a:off x="6253854" y="2587106"/>
              <a:ext cx="1353600" cy="1416721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</p:grpSp>
      <p:pic>
        <p:nvPicPr>
          <p:cNvPr id="10" name="Á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443887" y="1945833"/>
            <a:ext cx="3495066" cy="2324584"/>
            <a:chOff x="512126" y="1945833"/>
            <a:chExt cx="3495066" cy="2324584"/>
          </a:xfrm>
        </p:grpSpPr>
        <p:grpSp>
          <p:nvGrpSpPr>
            <p:cNvPr id="9" name="Grupo 8"/>
            <p:cNvGrpSpPr/>
            <p:nvPr/>
          </p:nvGrpSpPr>
          <p:grpSpPr>
            <a:xfrm>
              <a:off x="512126" y="1945833"/>
              <a:ext cx="3495066" cy="2324584"/>
              <a:chOff x="1543085" y="1609898"/>
              <a:chExt cx="3495066" cy="2324584"/>
            </a:xfrm>
          </p:grpSpPr>
          <p:cxnSp>
            <p:nvCxnSpPr>
              <p:cNvPr id="4125" name="Shape 4125"/>
              <p:cNvCxnSpPr/>
              <p:nvPr/>
            </p:nvCxnSpPr>
            <p:spPr>
              <a:xfrm>
                <a:off x="3126277" y="1654122"/>
                <a:ext cx="0" cy="125593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126" name="Shape 4126"/>
              <p:cNvSpPr/>
              <p:nvPr/>
            </p:nvSpPr>
            <p:spPr>
              <a:xfrm>
                <a:off x="1543085" y="1621454"/>
                <a:ext cx="1578769" cy="6924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75"/>
                  <a:buFont typeface="Arial"/>
                  <a:buNone/>
                </a:pPr>
                <a:r>
                  <a:rPr lang="en-MY" sz="975" b="0" i="0" u="none" strike="noStrike" cap="none" dirty="0" err="1" smtClean="0">
                    <a:solidFill>
                      <a:schemeClr val="dk1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Engenheira</a:t>
                </a:r>
                <a:r>
                  <a:rPr lang="en-MY" sz="975" b="0" i="0" u="none" strike="noStrike" cap="none" dirty="0" smtClean="0">
                    <a:solidFill>
                      <a:schemeClr val="dk1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 </a:t>
                </a:r>
                <a:r>
                  <a:rPr lang="en-MY" sz="975" b="0" i="0" u="none" strike="noStrike" cap="none" dirty="0" err="1" smtClean="0">
                    <a:solidFill>
                      <a:schemeClr val="dk1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Mecatrônica</a:t>
                </a:r>
                <a:r>
                  <a:rPr lang="en-MY" sz="975" b="0" i="0" u="none" strike="noStrike" cap="none" dirty="0" smtClean="0">
                    <a:solidFill>
                      <a:schemeClr val="dk1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 e </a:t>
                </a:r>
                <a:r>
                  <a:rPr lang="en-MY" sz="975" b="0" i="0" u="none" strike="noStrike" cap="none" dirty="0" err="1" smtClean="0">
                    <a:solidFill>
                      <a:schemeClr val="dk1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especialista</a:t>
                </a:r>
                <a:r>
                  <a:rPr lang="en-MY" sz="975" b="0" i="0" u="none" strike="noStrike" cap="none" dirty="0" smtClean="0">
                    <a:solidFill>
                      <a:schemeClr val="dk1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 </a:t>
                </a:r>
                <a:r>
                  <a:rPr lang="en-MY" sz="975" b="0" i="0" u="none" strike="noStrike" cap="none" dirty="0" err="1" smtClean="0">
                    <a:solidFill>
                      <a:schemeClr val="dk1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em</a:t>
                </a:r>
                <a:r>
                  <a:rPr lang="en-MY" sz="975" b="0" i="0" u="none" strike="noStrike" cap="none" dirty="0" smtClean="0">
                    <a:solidFill>
                      <a:schemeClr val="dk1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 </a:t>
                </a:r>
                <a:r>
                  <a:rPr lang="en-MY" sz="975" b="0" i="0" u="none" strike="noStrike" cap="none" dirty="0" err="1" smtClean="0">
                    <a:solidFill>
                      <a:schemeClr val="dk1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produtos</a:t>
                </a:r>
                <a:endParaRPr sz="975" b="0" i="0" u="none" strike="noStrike" cap="none" dirty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  <p:grpSp>
            <p:nvGrpSpPr>
              <p:cNvPr id="4127" name="Shape 4127"/>
              <p:cNvGrpSpPr/>
              <p:nvPr/>
            </p:nvGrpSpPr>
            <p:grpSpPr>
              <a:xfrm>
                <a:off x="3143214" y="1609898"/>
                <a:ext cx="1894937" cy="503973"/>
                <a:chOff x="2698730" y="1841677"/>
                <a:chExt cx="2100424" cy="620274"/>
              </a:xfrm>
            </p:grpSpPr>
            <p:sp>
              <p:nvSpPr>
                <p:cNvPr id="4128" name="Shape 4128"/>
                <p:cNvSpPr/>
                <p:nvPr/>
              </p:nvSpPr>
              <p:spPr>
                <a:xfrm>
                  <a:off x="2705100" y="1841677"/>
                  <a:ext cx="2094054" cy="3907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63"/>
                    <a:buFont typeface="Arial"/>
                    <a:buNone/>
                  </a:pPr>
                  <a:r>
                    <a:rPr lang="en-MY" sz="1463" b="1" i="0" u="none" strike="noStrike" cap="none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Trebuchet MS" panose="020B0603020202020204" pitchFamily="34" charset="0"/>
                      <a:ea typeface="Lato Black"/>
                      <a:cs typeface="Lato Black"/>
                      <a:sym typeface="Lato Black"/>
                    </a:rPr>
                    <a:t>Tatiana Fagundes</a:t>
                  </a:r>
                  <a:endParaRPr sz="1463" b="1" i="0" u="none" strike="noStrike" cap="none" dirty="0">
                    <a:solidFill>
                      <a:schemeClr val="accent1">
                        <a:lumMod val="75000"/>
                      </a:schemeClr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endParaRPr>
                </a:p>
              </p:txBody>
            </p:sp>
            <p:sp>
              <p:nvSpPr>
                <p:cNvPr id="4129" name="Shape 4129"/>
                <p:cNvSpPr txBox="1"/>
                <p:nvPr/>
              </p:nvSpPr>
              <p:spPr>
                <a:xfrm>
                  <a:off x="2698730" y="2177869"/>
                  <a:ext cx="999659" cy="284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75"/>
                    <a:buFont typeface="Arial"/>
                    <a:buNone/>
                  </a:pPr>
                  <a:r>
                    <a:rPr lang="en-MY" sz="975" b="0" i="1" u="none" strike="noStrike" cap="none" dirty="0" err="1" smtClean="0">
                      <a:solidFill>
                        <a:srgbClr val="5C5C5C"/>
                      </a:solidFill>
                      <a:latin typeface="Trebuchet MS" panose="020B0603020202020204" pitchFamily="34" charset="0"/>
                      <a:ea typeface="Lato Light"/>
                      <a:cs typeface="Lato Light"/>
                      <a:sym typeface="Lato Light"/>
                    </a:rPr>
                    <a:t>CoFounder</a:t>
                  </a:r>
                  <a:endParaRPr sz="975" b="0" i="1" u="none" strike="noStrike" cap="none" dirty="0">
                    <a:solidFill>
                      <a:srgbClr val="5C5C5C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  <p:sp>
            <p:nvSpPr>
              <p:cNvPr id="4135" name="Shape 4135"/>
              <p:cNvSpPr/>
              <p:nvPr/>
            </p:nvSpPr>
            <p:spPr>
              <a:xfrm>
                <a:off x="2471774" y="2569326"/>
                <a:ext cx="1353230" cy="135323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63"/>
                  <a:buFont typeface="Arial"/>
                  <a:buNone/>
                </a:pPr>
                <a:endParaRPr sz="1463" b="0" i="0" u="none" strike="noStrike" cap="none">
                  <a:solidFill>
                    <a:schemeClr val="lt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  <p:pic>
            <p:nvPicPr>
              <p:cNvPr id="5124" name="Picture 4" descr="https://media.licdn.com/dms/image/C5603AQEkkvBt9w3WVQ/profile-displayphoto-shrink_200_200/0?e=1528437600&amp;v=beta&amp;t=0QiFSMmkcoCm2Fxo-6tn-wl7kfELrhJPbfjF_YjfrdA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6181" y="2580882"/>
                <a:ext cx="1353600" cy="1353600"/>
              </a:xfrm>
              <a:prstGeom prst="ellipse">
                <a:avLst/>
              </a:prstGeom>
              <a:ln>
                <a:noFill/>
              </a:ln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 descr="Resultado de imagem para logo deloitt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7800" y="2731430"/>
              <a:ext cx="720000" cy="15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Resultado de imagem para logo telefonica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205" y="2484883"/>
              <a:ext cx="720000" cy="196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o 2"/>
          <p:cNvGrpSpPr/>
          <p:nvPr/>
        </p:nvGrpSpPr>
        <p:grpSpPr>
          <a:xfrm>
            <a:off x="3389286" y="2199750"/>
            <a:ext cx="3181323" cy="4229843"/>
            <a:chOff x="3389286" y="2199750"/>
            <a:chExt cx="3181323" cy="4229843"/>
          </a:xfrm>
        </p:grpSpPr>
        <p:pic>
          <p:nvPicPr>
            <p:cNvPr id="7170" name="Picture 2" descr="Resultado de imagem para claro brasil logo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887"/>
            <a:stretch/>
          </p:blipFill>
          <p:spPr bwMode="auto">
            <a:xfrm>
              <a:off x="5011332" y="4304718"/>
              <a:ext cx="1260000" cy="2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upo 1"/>
            <p:cNvGrpSpPr/>
            <p:nvPr/>
          </p:nvGrpSpPr>
          <p:grpSpPr>
            <a:xfrm>
              <a:off x="3389286" y="2199750"/>
              <a:ext cx="3181323" cy="3943755"/>
              <a:chOff x="3389286" y="2882150"/>
              <a:chExt cx="3181323" cy="3943755"/>
            </a:xfrm>
          </p:grpSpPr>
          <p:grpSp>
            <p:nvGrpSpPr>
              <p:cNvPr id="13" name="Grupo 12"/>
              <p:cNvGrpSpPr/>
              <p:nvPr/>
            </p:nvGrpSpPr>
            <p:grpSpPr>
              <a:xfrm>
                <a:off x="3389286" y="2882150"/>
                <a:ext cx="3181323" cy="3254288"/>
                <a:chOff x="3457525" y="2882150"/>
                <a:chExt cx="3181323" cy="3254288"/>
              </a:xfrm>
            </p:grpSpPr>
            <p:grpSp>
              <p:nvGrpSpPr>
                <p:cNvPr id="8" name="Grupo 7"/>
                <p:cNvGrpSpPr/>
                <p:nvPr/>
              </p:nvGrpSpPr>
              <p:grpSpPr>
                <a:xfrm>
                  <a:off x="3457525" y="2882150"/>
                  <a:ext cx="3181323" cy="2286555"/>
                  <a:chOff x="3390433" y="2569326"/>
                  <a:chExt cx="3181323" cy="2286555"/>
                </a:xfrm>
              </p:grpSpPr>
              <p:cxnSp>
                <p:nvCxnSpPr>
                  <p:cNvPr id="4136" name="Shape 4136"/>
                  <p:cNvCxnSpPr/>
                  <p:nvPr/>
                </p:nvCxnSpPr>
                <p:spPr>
                  <a:xfrm>
                    <a:off x="4973625" y="3599942"/>
                    <a:ext cx="0" cy="1255939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8D8D8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4137" name="Shape 4137"/>
                  <p:cNvSpPr/>
                  <p:nvPr/>
                </p:nvSpPr>
                <p:spPr>
                  <a:xfrm>
                    <a:off x="3390433" y="4071422"/>
                    <a:ext cx="1578769" cy="6924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75"/>
                      <a:buFont typeface="Arial"/>
                      <a:buNone/>
                    </a:pPr>
                    <a:r>
                      <a:rPr lang="en-MY" sz="975" b="0" i="0" u="none" strike="noStrike" cap="none" dirty="0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17 </a:t>
                    </a:r>
                    <a:r>
                      <a:rPr lang="en-MY" sz="975" b="0" i="0" u="none" strike="noStrike" cap="none" dirty="0" err="1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anos</a:t>
                    </a:r>
                    <a:r>
                      <a:rPr lang="en-MY" sz="975" b="0" i="0" u="none" strike="noStrike" cap="none" dirty="0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 de </a:t>
                    </a:r>
                    <a:r>
                      <a:rPr lang="en-MY" sz="975" b="0" i="0" u="none" strike="noStrike" cap="none" dirty="0" err="1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experiência</a:t>
                    </a:r>
                    <a:r>
                      <a:rPr lang="en-MY" sz="975" b="0" i="0" u="none" strike="noStrike" cap="none" dirty="0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 </a:t>
                    </a:r>
                    <a:r>
                      <a:rPr lang="en-MY" sz="975" b="0" i="0" u="none" strike="noStrike" cap="none" dirty="0" err="1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na</a:t>
                    </a:r>
                    <a:r>
                      <a:rPr lang="en-MY" sz="975" b="0" i="0" u="none" strike="noStrike" cap="none" dirty="0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 </a:t>
                    </a:r>
                    <a:r>
                      <a:rPr lang="en-MY" sz="975" b="0" i="0" u="none" strike="noStrike" cap="none" dirty="0" err="1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área</a:t>
                    </a:r>
                    <a:r>
                      <a:rPr lang="en-MY" sz="975" b="0" i="0" u="none" strike="noStrike" cap="none" dirty="0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 de </a:t>
                    </a:r>
                    <a:r>
                      <a:rPr lang="en-MY" sz="975" b="0" i="0" u="none" strike="noStrike" cap="none" dirty="0" err="1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tecnologia</a:t>
                    </a:r>
                    <a:r>
                      <a:rPr lang="en-MY" sz="975" b="0" i="0" u="none" strike="noStrike" cap="none" dirty="0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 e </a:t>
                    </a:r>
                    <a:r>
                      <a:rPr lang="en-MY" sz="975" b="0" i="0" u="none" strike="noStrike" cap="none" dirty="0" err="1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rPr>
                      <a:t>inovação</a:t>
                    </a:r>
                    <a:endParaRPr sz="975" b="0" i="0" u="none" strike="noStrike" cap="none" dirty="0">
                      <a:solidFill>
                        <a:schemeClr val="dk1"/>
                      </a:solidFill>
                      <a:latin typeface="Trebuchet MS" panose="020B0603020202020204" pitchFamily="34" charset="0"/>
                      <a:ea typeface="Lato Light"/>
                      <a:cs typeface="Lato Light"/>
                      <a:sym typeface="Lato Light"/>
                    </a:endParaRPr>
                  </a:p>
                </p:txBody>
              </p:sp>
              <p:grpSp>
                <p:nvGrpSpPr>
                  <p:cNvPr id="4138" name="Shape 4138"/>
                  <p:cNvGrpSpPr/>
                  <p:nvPr/>
                </p:nvGrpSpPr>
                <p:grpSpPr>
                  <a:xfrm>
                    <a:off x="4990563" y="4059869"/>
                    <a:ext cx="1581193" cy="503974"/>
                    <a:chOff x="4972390" y="4857023"/>
                    <a:chExt cx="1946084" cy="620275"/>
                  </a:xfrm>
                </p:grpSpPr>
                <p:sp>
                  <p:nvSpPr>
                    <p:cNvPr id="4139" name="Shape 4139"/>
                    <p:cNvSpPr/>
                    <p:nvPr/>
                  </p:nvSpPr>
                  <p:spPr>
                    <a:xfrm>
                      <a:off x="4978759" y="4857023"/>
                      <a:ext cx="1939715" cy="3907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63"/>
                        <a:buFont typeface="Arial"/>
                        <a:buNone/>
                      </a:pPr>
                      <a:r>
                        <a:rPr lang="en-MY" sz="1463" b="1" i="0" u="none" strike="noStrike" cap="non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ebuchet MS" panose="020B0603020202020204" pitchFamily="34" charset="0"/>
                          <a:ea typeface="Lato Black"/>
                          <a:cs typeface="Lato Black"/>
                          <a:sym typeface="Lato Black"/>
                        </a:rPr>
                        <a:t>Fabio Balancin</a:t>
                      </a:r>
                      <a:endParaRPr sz="1463" b="1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rebuchet MS" panose="020B0603020202020204" pitchFamily="34" charset="0"/>
                        <a:ea typeface="Lato Black"/>
                        <a:cs typeface="Lato Black"/>
                        <a:sym typeface="Lato Black"/>
                      </a:endParaRPr>
                    </a:p>
                  </p:txBody>
                </p:sp>
                <p:sp>
                  <p:nvSpPr>
                    <p:cNvPr id="4140" name="Shape 4140"/>
                    <p:cNvSpPr txBox="1"/>
                    <p:nvPr/>
                  </p:nvSpPr>
                  <p:spPr>
                    <a:xfrm>
                      <a:off x="4972390" y="5126592"/>
                      <a:ext cx="1059427" cy="35070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75"/>
                        <a:buFont typeface="Arial"/>
                        <a:buNone/>
                      </a:pPr>
                      <a:r>
                        <a:rPr lang="en-MY" sz="975" b="0" i="1" u="none" strike="noStrike" cap="none" dirty="0" smtClean="0">
                          <a:solidFill>
                            <a:srgbClr val="5C5C5C"/>
                          </a:solidFill>
                          <a:latin typeface="Trebuchet MS" panose="020B0603020202020204" pitchFamily="34" charset="0"/>
                          <a:ea typeface="Lato Light"/>
                          <a:cs typeface="Lato Light"/>
                          <a:sym typeface="Lato Light"/>
                        </a:rPr>
                        <a:t>Cofounder</a:t>
                      </a:r>
                      <a:endParaRPr sz="975" b="0" i="1" u="none" strike="noStrike" cap="none" dirty="0">
                        <a:solidFill>
                          <a:srgbClr val="5C5C5C"/>
                        </a:solidFill>
                        <a:latin typeface="Trebuchet MS" panose="020B0603020202020204" pitchFamily="34" charset="0"/>
                        <a:ea typeface="Lato Light"/>
                        <a:cs typeface="Lato Light"/>
                        <a:sym typeface="Lato Light"/>
                      </a:endParaRPr>
                    </a:p>
                  </p:txBody>
                </p:sp>
              </p:grpSp>
              <p:sp>
                <p:nvSpPr>
                  <p:cNvPr id="4146" name="Shape 4146"/>
                  <p:cNvSpPr/>
                  <p:nvPr/>
                </p:nvSpPr>
                <p:spPr>
                  <a:xfrm>
                    <a:off x="4319122" y="2569326"/>
                    <a:ext cx="1353230" cy="1353230"/>
                  </a:xfrm>
                  <a:prstGeom prst="ellipse">
                    <a:avLst/>
                  </a:prstGeom>
                  <a:solidFill>
                    <a:srgbClr val="BFBFBF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63"/>
                      <a:buFont typeface="Arial"/>
                      <a:buNone/>
                    </a:pPr>
                    <a:endParaRPr sz="1463" b="0" i="0" u="none" strike="noStrike" cap="none">
                      <a:solidFill>
                        <a:schemeClr val="lt1"/>
                      </a:solidFill>
                      <a:latin typeface="Trebuchet MS" panose="020B0603020202020204" pitchFamily="34" charset="0"/>
                      <a:ea typeface="Lato Light"/>
                      <a:cs typeface="Lato Light"/>
                      <a:sym typeface="Lato Light"/>
                    </a:endParaRPr>
                  </a:p>
                </p:txBody>
              </p:sp>
              <p:pic>
                <p:nvPicPr>
                  <p:cNvPr id="5126" name="Picture 6" descr="Fabio Balancin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17071" y="2578605"/>
                    <a:ext cx="1353600" cy="1353600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6" name="Picture 16" descr="Imagem relacionada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053" b="37592"/>
                <a:stretch/>
              </p:blipFill>
              <p:spPr bwMode="auto">
                <a:xfrm>
                  <a:off x="5744078" y="5395400"/>
                  <a:ext cx="540000" cy="1801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38" name="Picture 18" descr="Imagem relacionada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0788" y="5776438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40" name="Picture 20" descr="Resultado de imagem para logo carrefour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94599" y="5305986"/>
                  <a:ext cx="464183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172" name="Picture 4" descr="Imagem relacionada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8169" y="5829603"/>
                <a:ext cx="464400" cy="2682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4" name="Picture 6" descr="Resultado de imagem para logo netshoes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2909" y="5880905"/>
                <a:ext cx="1260000" cy="94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76" name="Picture 8" descr="Resultado de imagem para logo elma chips"/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3" t="8841" r="16014"/>
            <a:stretch/>
          </p:blipFill>
          <p:spPr bwMode="auto">
            <a:xfrm>
              <a:off x="5035612" y="5800376"/>
              <a:ext cx="812743" cy="62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Resultado de imagem para logo bovespa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729"/>
            <a:stretch/>
          </p:blipFill>
          <p:spPr bwMode="auto">
            <a:xfrm>
              <a:off x="5829076" y="5814481"/>
              <a:ext cx="575137" cy="458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2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24">
        <p:fade thruBlk="1"/>
      </p:transition>
    </mc:Choice>
    <mc:Fallback xmlns="">
      <p:transition advClick="0" advTm="7024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1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E6FA08E-AB65-48CF-AD19-CDC45ABB8D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1038" y="365125"/>
            <a:ext cx="8543925" cy="887413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Investimento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912395" y="1146646"/>
            <a:ext cx="7702216" cy="69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Estamos</a:t>
            </a:r>
            <a:r>
              <a:rPr lang="en-MY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</a:t>
            </a:r>
            <a:r>
              <a:rPr lang="en-MY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buscando</a:t>
            </a:r>
            <a:r>
              <a:rPr lang="en-MY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um </a:t>
            </a:r>
            <a:r>
              <a:rPr lang="en-MY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investimento</a:t>
            </a:r>
            <a:r>
              <a:rPr lang="en-MY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de </a:t>
            </a:r>
            <a:r>
              <a:rPr lang="en-MY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Lato Light"/>
                <a:sym typeface="Lato Light"/>
              </a:rPr>
              <a:t>8 </a:t>
            </a:r>
            <a:r>
              <a:rPr lang="en-MY" b="1" dirty="0" err="1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Lato Light"/>
                <a:sym typeface="Lato Light"/>
              </a:rPr>
              <a:t>meses</a:t>
            </a:r>
            <a:r>
              <a:rPr lang="en-MY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Lato Light"/>
                <a:sym typeface="Lato Light"/>
              </a:rPr>
              <a:t> </a:t>
            </a:r>
            <a:r>
              <a:rPr lang="en-MY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para </a:t>
            </a:r>
            <a:r>
              <a:rPr lang="en-MY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alcançar</a:t>
            </a:r>
            <a:r>
              <a:rPr lang="en-MY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 </a:t>
            </a:r>
            <a:r>
              <a:rPr lang="en-MY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Lato Light"/>
                <a:sym typeface="Lato Light"/>
              </a:rPr>
              <a:t>175 </a:t>
            </a:r>
            <a:r>
              <a:rPr lang="en-MY" b="1" dirty="0" err="1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Lato Light"/>
                <a:sym typeface="Lato Light"/>
              </a:rPr>
              <a:t>empresas</a:t>
            </a:r>
            <a:r>
              <a:rPr lang="en-MY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Lato Light"/>
                <a:sym typeface="Lato Light"/>
              </a:rPr>
              <a:t> </a:t>
            </a:r>
            <a:r>
              <a:rPr lang="en-MY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e </a:t>
            </a:r>
            <a:r>
              <a:rPr lang="en-MY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Lato Light"/>
                <a:sym typeface="Lato Light"/>
              </a:rPr>
              <a:t>35 </a:t>
            </a:r>
            <a:r>
              <a:rPr lang="en-MY" b="1" dirty="0" err="1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Lato Light"/>
                <a:sym typeface="Lato Light"/>
              </a:rPr>
              <a:t>fornecedores</a:t>
            </a:r>
            <a:r>
              <a:rPr lang="en-MY" b="1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  <a:cs typeface="Lato Light"/>
                <a:sym typeface="Lato Light"/>
              </a:rPr>
              <a:t> </a:t>
            </a:r>
            <a:r>
              <a:rPr lang="en-MY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pagantes</a:t>
            </a:r>
            <a:endParaRPr lang="pt-BR" dirty="0">
              <a:latin typeface="Trebuchet MS" panose="020B0603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971629" y="2835301"/>
            <a:ext cx="4152444" cy="1072421"/>
            <a:chOff x="1971629" y="2835301"/>
            <a:chExt cx="4152444" cy="1072421"/>
          </a:xfrm>
        </p:grpSpPr>
        <p:sp>
          <p:nvSpPr>
            <p:cNvPr id="5" name="Retângulo 4"/>
            <p:cNvSpPr/>
            <p:nvPr/>
          </p:nvSpPr>
          <p:spPr>
            <a:xfrm>
              <a:off x="1971629" y="2835301"/>
              <a:ext cx="41524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5400" b="1" dirty="0" smtClean="0">
                  <a:solidFill>
                    <a:schemeClr val="accent1">
                      <a:lumMod val="75000"/>
                    </a:schemeClr>
                  </a:solidFill>
                  <a:latin typeface="Trebuchet MS" panose="020B0603020202020204" pitchFamily="34" charset="0"/>
                </a:rPr>
                <a:t>R$240K</a:t>
              </a:r>
              <a:endParaRPr lang="pt-BR" sz="5400" b="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6" name="Retângulo 5"/>
            <p:cNvSpPr/>
            <p:nvPr/>
          </p:nvSpPr>
          <p:spPr>
            <a:xfrm>
              <a:off x="1971629" y="3569168"/>
              <a:ext cx="25041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smtClean="0">
                  <a:solidFill>
                    <a:schemeClr val="bg1">
                      <a:lumMod val="50000"/>
                    </a:schemeClr>
                  </a:solidFill>
                  <a:latin typeface="Trebuchet MS" panose="020B0603020202020204" pitchFamily="34" charset="0"/>
                </a:rPr>
                <a:t>Oferta de investimento</a:t>
              </a:r>
              <a:endParaRPr lang="pt-BR" sz="160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8" name="Seta para a direita 7"/>
          <p:cNvSpPr/>
          <p:nvPr/>
        </p:nvSpPr>
        <p:spPr>
          <a:xfrm>
            <a:off x="4672044" y="3046659"/>
            <a:ext cx="760849" cy="40828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latin typeface="Trebuchet MS" panose="020B060302020202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5492871" y="2802634"/>
            <a:ext cx="4152444" cy="1105088"/>
            <a:chOff x="5492871" y="2802634"/>
            <a:chExt cx="4152444" cy="1105088"/>
          </a:xfrm>
        </p:grpSpPr>
        <p:sp>
          <p:nvSpPr>
            <p:cNvPr id="7" name="Retângulo 6"/>
            <p:cNvSpPr/>
            <p:nvPr/>
          </p:nvSpPr>
          <p:spPr>
            <a:xfrm>
              <a:off x="5492871" y="2802634"/>
              <a:ext cx="41524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5400" dirty="0" smtClean="0">
                  <a:solidFill>
                    <a:schemeClr val="accent1">
                      <a:lumMod val="75000"/>
                    </a:schemeClr>
                  </a:solidFill>
                  <a:latin typeface="Trebuchet MS" panose="020B0603020202020204" pitchFamily="34" charset="0"/>
                </a:rPr>
                <a:t>R$440K</a:t>
              </a:r>
              <a:endParaRPr lang="pt-BR" sz="54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5516933" y="3569168"/>
              <a:ext cx="26276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600" dirty="0" smtClean="0">
                  <a:solidFill>
                    <a:schemeClr val="bg1">
                      <a:lumMod val="50000"/>
                    </a:schemeClr>
                  </a:solidFill>
                  <a:latin typeface="Trebuchet MS" panose="020B0603020202020204" pitchFamily="34" charset="0"/>
                </a:rPr>
                <a:t>Receita mensal após </a:t>
              </a:r>
              <a:r>
                <a:rPr lang="pt-BR" sz="1600" dirty="0" smtClean="0">
                  <a:solidFill>
                    <a:schemeClr val="bg1">
                      <a:lumMod val="50000"/>
                    </a:schemeClr>
                  </a:solidFill>
                  <a:latin typeface="Trebuchet MS" panose="020B0603020202020204" pitchFamily="34" charset="0"/>
                </a:rPr>
                <a:t>2 </a:t>
              </a:r>
              <a:r>
                <a:rPr lang="pt-BR" sz="1600" dirty="0" smtClean="0">
                  <a:solidFill>
                    <a:schemeClr val="bg1">
                      <a:lumMod val="50000"/>
                    </a:schemeClr>
                  </a:solidFill>
                  <a:latin typeface="Trebuchet MS" panose="020B0603020202020204" pitchFamily="34" charset="0"/>
                </a:rPr>
                <a:t>ano</a:t>
              </a:r>
              <a:endParaRPr lang="pt-BR" sz="160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pic>
        <p:nvPicPr>
          <p:cNvPr id="13" name="Á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643">
        <p:fade thruBlk="1"/>
      </p:transition>
    </mc:Choice>
    <mc:Fallback xmlns="">
      <p:transition advClick="0" advTm="7643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  <p:bldP spid="4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Gráfico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1794602"/>
              </p:ext>
            </p:extLst>
          </p:nvPr>
        </p:nvGraphicFramePr>
        <p:xfrm>
          <a:off x="1221282" y="3260557"/>
          <a:ext cx="8003681" cy="3296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E6FA08E-AB65-48CF-AD19-CDC45ABB8D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1038" y="365125"/>
            <a:ext cx="8543925" cy="887413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Investimento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Shape 5203"/>
          <p:cNvSpPr/>
          <p:nvPr/>
        </p:nvSpPr>
        <p:spPr>
          <a:xfrm>
            <a:off x="2541022" y="1535337"/>
            <a:ext cx="1326303" cy="268381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en-MY" sz="1000" b="1" i="0" u="none" strike="noStrike" cap="none" dirty="0" smtClean="0">
                <a:solidFill>
                  <a:schemeClr val="lt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Jul - Ago</a:t>
            </a:r>
            <a:endParaRPr sz="105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6" name="Shape 5204"/>
          <p:cNvSpPr/>
          <p:nvPr/>
        </p:nvSpPr>
        <p:spPr>
          <a:xfrm>
            <a:off x="3963581" y="1535337"/>
            <a:ext cx="1326303" cy="26838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pt-BR" sz="1000" b="0" i="0" u="none" strike="noStrike" cap="none" dirty="0" smtClean="0">
                <a:solidFill>
                  <a:schemeClr val="bg1"/>
                </a:solidFill>
                <a:latin typeface="Trebuchet MS" panose="020B0603020202020204" pitchFamily="34" charset="0"/>
                <a:sym typeface="Arial"/>
              </a:rPr>
              <a:t>Set-Out</a:t>
            </a:r>
            <a:endParaRPr sz="1100" b="0" i="0" u="none" strike="noStrike" cap="none" dirty="0">
              <a:solidFill>
                <a:schemeClr val="bg1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7" name="Shape 5205"/>
          <p:cNvSpPr/>
          <p:nvPr/>
        </p:nvSpPr>
        <p:spPr>
          <a:xfrm>
            <a:off x="5193628" y="1535337"/>
            <a:ext cx="1326303" cy="268381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pt-BR" sz="1000" b="0" i="0" u="none" strike="noStrike" cap="none" dirty="0" err="1" smtClean="0">
                <a:solidFill>
                  <a:schemeClr val="bg1"/>
                </a:solidFill>
                <a:latin typeface="Trebuchet MS" panose="020B0603020202020204" pitchFamily="34" charset="0"/>
                <a:sym typeface="Arial"/>
              </a:rPr>
              <a:t>Nov</a:t>
            </a:r>
            <a:r>
              <a:rPr lang="pt-BR" sz="1000" b="0" i="0" u="none" strike="noStrike" cap="none" dirty="0" smtClean="0">
                <a:solidFill>
                  <a:schemeClr val="bg1"/>
                </a:solidFill>
                <a:latin typeface="Trebuchet MS" panose="020B0603020202020204" pitchFamily="34" charset="0"/>
                <a:sym typeface="Arial"/>
              </a:rPr>
              <a:t>-Dez</a:t>
            </a:r>
            <a:endParaRPr sz="1000" b="0" i="0" u="none" strike="noStrike" cap="none" dirty="0">
              <a:solidFill>
                <a:schemeClr val="bg1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8" name="Shape 5206"/>
          <p:cNvSpPr/>
          <p:nvPr/>
        </p:nvSpPr>
        <p:spPr>
          <a:xfrm>
            <a:off x="6616188" y="1535337"/>
            <a:ext cx="1326303" cy="268381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en-MY" sz="1000" b="1" i="0" u="none" strike="noStrike" cap="none" dirty="0" smtClean="0">
                <a:solidFill>
                  <a:schemeClr val="lt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Jan-</a:t>
            </a:r>
            <a:r>
              <a:rPr lang="en-MY" sz="1000" b="1" i="0" u="none" strike="noStrike" cap="none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Fev</a:t>
            </a:r>
            <a:endParaRPr sz="105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9" name="Shape 5207"/>
          <p:cNvSpPr/>
          <p:nvPr/>
        </p:nvSpPr>
        <p:spPr>
          <a:xfrm>
            <a:off x="7846235" y="1535337"/>
            <a:ext cx="1326303" cy="268381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en-MY" sz="1000" b="1" i="0" u="none" strike="noStrike" cap="none" dirty="0" smtClean="0">
                <a:solidFill>
                  <a:schemeClr val="lt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Mar-</a:t>
            </a:r>
            <a:r>
              <a:rPr lang="en-MY" sz="1000" b="1" i="0" u="none" strike="noStrike" cap="none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Abr</a:t>
            </a:r>
            <a:endParaRPr sz="105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10" name="Shape 5208"/>
          <p:cNvSpPr/>
          <p:nvPr/>
        </p:nvSpPr>
        <p:spPr>
          <a:xfrm>
            <a:off x="1310974" y="1535337"/>
            <a:ext cx="1326303" cy="268381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en-MY" sz="1000" b="1" i="0" u="none" strike="noStrike" cap="none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Maio</a:t>
            </a:r>
            <a:r>
              <a:rPr lang="en-MY" sz="1000" b="1" i="0" u="none" strike="noStrike" cap="none" dirty="0" smtClean="0">
                <a:solidFill>
                  <a:schemeClr val="lt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-Jun</a:t>
            </a:r>
            <a:endParaRPr sz="105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245346" y="2130933"/>
            <a:ext cx="2646043" cy="1531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Fazer </a:t>
            </a:r>
            <a:r>
              <a:rPr lang="en-MY" sz="1100" dirty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base de 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fornecedores</a:t>
            </a:r>
            <a:endParaRPr lang="en-MY" sz="1100" dirty="0" smtClean="0">
              <a:solidFill>
                <a:schemeClr val="tx1"/>
              </a:solidFill>
              <a:latin typeface="Trebuchet MS" panose="020B0603020202020204" pitchFamily="34" charset="0"/>
              <a:cs typeface="Lato Light"/>
              <a:sym typeface="Lato Ligh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Validar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</a:t>
            </a:r>
            <a:r>
              <a:rPr lang="en-MY" sz="1100" dirty="0" err="1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m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odelo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de 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negócio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com 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clientes</a:t>
            </a:r>
            <a:endParaRPr lang="en-MY" sz="1100" dirty="0">
              <a:solidFill>
                <a:schemeClr val="tx1"/>
              </a:solidFill>
              <a:latin typeface="Trebuchet MS" panose="020B0603020202020204" pitchFamily="34" charset="0"/>
              <a:cs typeface="Lato Light"/>
              <a:sym typeface="Lato Ligh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MVP Concierge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Participação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de 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eventos</a:t>
            </a:r>
            <a:endParaRPr lang="en-MY" sz="1100" dirty="0" smtClean="0">
              <a:solidFill>
                <a:schemeClr val="tx1"/>
              </a:solidFill>
              <a:latin typeface="Trebuchet MS" panose="020B0603020202020204" pitchFamily="34" charset="0"/>
              <a:cs typeface="Lato Light"/>
              <a:sym typeface="Lato Light"/>
            </a:endParaRPr>
          </a:p>
          <a:p>
            <a:endParaRPr lang="pt-BR" sz="1100" dirty="0">
              <a:latin typeface="Trebuchet MS" panose="020B060302020202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3891389" y="2130933"/>
            <a:ext cx="2646043" cy="1531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Aumentar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base </a:t>
            </a:r>
            <a:r>
              <a:rPr lang="en-MY" sz="1100" dirty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de 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fornecedores</a:t>
            </a:r>
            <a:endParaRPr lang="en-MY" sz="1100" dirty="0" smtClean="0">
              <a:solidFill>
                <a:schemeClr val="tx1"/>
              </a:solidFill>
              <a:latin typeface="Trebuchet MS" panose="020B0603020202020204" pitchFamily="34" charset="0"/>
              <a:cs typeface="Lato Light"/>
              <a:sym typeface="Lato Ligh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Aumentar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vendas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</a:t>
            </a:r>
            <a:endParaRPr lang="en-MY" sz="1100" dirty="0" smtClean="0">
              <a:solidFill>
                <a:schemeClr val="tx1"/>
              </a:solidFill>
              <a:latin typeface="Trebuchet MS" panose="020B0603020202020204" pitchFamily="34" charset="0"/>
              <a:cs typeface="Lato Light"/>
              <a:sym typeface="Lato Ligh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MVP real (Plano 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Básico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Participação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de 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eventos</a:t>
            </a:r>
            <a:endParaRPr lang="en-MY" sz="1100" dirty="0">
              <a:solidFill>
                <a:schemeClr val="tx1"/>
              </a:solidFill>
              <a:latin typeface="Trebuchet MS" panose="020B0603020202020204" pitchFamily="34" charset="0"/>
              <a:cs typeface="Lato Light"/>
              <a:sym typeface="Lato Ligh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MY" sz="1100" dirty="0" smtClean="0">
              <a:solidFill>
                <a:schemeClr val="tx1"/>
              </a:solidFill>
              <a:latin typeface="Trebuchet MS" panose="020B0603020202020204" pitchFamily="34" charset="0"/>
              <a:cs typeface="Lato Light"/>
              <a:sym typeface="Lato Light"/>
            </a:endParaRPr>
          </a:p>
          <a:p>
            <a:endParaRPr lang="pt-BR" sz="1100" dirty="0">
              <a:latin typeface="Trebuchet MS" panose="020B060302020202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585560" y="2125543"/>
            <a:ext cx="264604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Aumentar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base </a:t>
            </a:r>
            <a:r>
              <a:rPr lang="en-MY" sz="1100" dirty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de 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fornecedores</a:t>
            </a:r>
            <a:endParaRPr lang="en-MY" sz="1100" dirty="0" smtClean="0">
              <a:solidFill>
                <a:schemeClr val="tx1"/>
              </a:solidFill>
              <a:latin typeface="Trebuchet MS" panose="020B0603020202020204" pitchFamily="34" charset="0"/>
              <a:cs typeface="Lato Light"/>
              <a:sym typeface="Lato Ligh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Aumentar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 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vendas</a:t>
            </a:r>
            <a:endParaRPr lang="en-MY" sz="1100" dirty="0" smtClean="0">
              <a:solidFill>
                <a:schemeClr val="tx1"/>
              </a:solidFill>
              <a:latin typeface="Trebuchet MS" panose="020B0603020202020204" pitchFamily="34" charset="0"/>
              <a:cs typeface="Lato Light"/>
              <a:sym typeface="Lato Ligh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MVP real (Plano </a:t>
            </a:r>
            <a:r>
              <a:rPr lang="en-MY" sz="1100" dirty="0" err="1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Completo</a:t>
            </a:r>
            <a:r>
              <a:rPr lang="en-MY" sz="1100" dirty="0" smtClean="0">
                <a:solidFill>
                  <a:schemeClr val="tx1"/>
                </a:solidFill>
                <a:latin typeface="Trebuchet MS" panose="020B0603020202020204" pitchFamily="34" charset="0"/>
                <a:cs typeface="Lato Light"/>
                <a:sym typeface="Lato Light"/>
              </a:rPr>
              <a:t>)</a:t>
            </a:r>
            <a:endParaRPr lang="en-MY" sz="1100" dirty="0">
              <a:solidFill>
                <a:schemeClr val="tx1"/>
              </a:solidFill>
              <a:latin typeface="Trebuchet MS" panose="020B0603020202020204" pitchFamily="34" charset="0"/>
              <a:cs typeface="Lato Light"/>
              <a:sym typeface="Lato Ligh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MY" sz="1100" dirty="0" smtClean="0">
              <a:solidFill>
                <a:schemeClr val="tx1"/>
              </a:solidFill>
              <a:latin typeface="Trebuchet MS" panose="020B0603020202020204" pitchFamily="34" charset="0"/>
              <a:cs typeface="Lato Light"/>
              <a:sym typeface="Lato Light"/>
            </a:endParaRPr>
          </a:p>
          <a:p>
            <a:endParaRPr lang="pt-BR" sz="1100" dirty="0">
              <a:latin typeface="Trebuchet MS" panose="020B0603020202020204" pitchFamily="34" charset="0"/>
            </a:endParaRPr>
          </a:p>
        </p:txBody>
      </p:sp>
      <p:pic>
        <p:nvPicPr>
          <p:cNvPr id="47" name="Áudio 4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184">
        <p:fade thruBlk="1"/>
      </p:transition>
    </mc:Choice>
    <mc:Fallback xmlns="">
      <p:transition advClick="0" advTm="18184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Graphic spid="44" grpId="0" uiExpand="1">
        <p:bldSub>
          <a:bldChart bld="category"/>
        </p:bldSub>
      </p:bldGraphic>
      <p:bldP spid="35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m relacionada">
            <a:extLst>
              <a:ext uri="{FF2B5EF4-FFF2-40B4-BE49-F238E27FC236}">
                <a16:creationId xmlns="" xmlns:a16="http://schemas.microsoft.com/office/drawing/2014/main" id="{11105E22-CCC8-4BB4-A393-45B2570B3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3800"/>
            <a:ext cx="9285000" cy="348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3" name="Shape 873"/>
          <p:cNvSpPr/>
          <p:nvPr/>
        </p:nvSpPr>
        <p:spPr>
          <a:xfrm>
            <a:off x="0" y="1722568"/>
            <a:ext cx="9285000" cy="3464156"/>
          </a:xfrm>
          <a:prstGeom prst="rect">
            <a:avLst/>
          </a:prstGeom>
          <a:gradFill>
            <a:gsLst>
              <a:gs pos="0">
                <a:srgbClr val="239CCE">
                  <a:alpha val="0"/>
                </a:srgbClr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1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4" name="Shape 874"/>
          <p:cNvSpPr txBox="1"/>
          <p:nvPr/>
        </p:nvSpPr>
        <p:spPr>
          <a:xfrm>
            <a:off x="4866443" y="2681744"/>
            <a:ext cx="388020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50" dirty="0" err="1">
                <a:solidFill>
                  <a:schemeClr val="lt1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rPr>
              <a:t>Ko.Business</a:t>
            </a:r>
            <a:endParaRPr sz="3900" dirty="0">
              <a:solidFill>
                <a:schemeClr val="accent1"/>
              </a:solidFill>
              <a:latin typeface="Trebuchet MS" panose="020B0603020202020204" pitchFamily="34" charset="0"/>
              <a:ea typeface="Lato Black"/>
              <a:cs typeface="Lato Black"/>
              <a:sym typeface="Lato Black"/>
            </a:endParaRPr>
          </a:p>
        </p:txBody>
      </p:sp>
      <p:sp>
        <p:nvSpPr>
          <p:cNvPr id="875" name="Shape 875"/>
          <p:cNvSpPr txBox="1"/>
          <p:nvPr/>
        </p:nvSpPr>
        <p:spPr>
          <a:xfrm>
            <a:off x="4866443" y="2418226"/>
            <a:ext cx="3401809" cy="26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Pitch Deck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4754530" y="2438864"/>
            <a:ext cx="67731" cy="672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7" name="Shape 877"/>
          <p:cNvSpPr txBox="1"/>
          <p:nvPr/>
        </p:nvSpPr>
        <p:spPr>
          <a:xfrm>
            <a:off x="4866431" y="3214497"/>
            <a:ext cx="4265537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Compras</a:t>
            </a:r>
            <a:r>
              <a:rPr lang="en-MY" dirty="0" smtClean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online: </a:t>
            </a:r>
            <a:r>
              <a:rPr lang="en-MY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conecta</a:t>
            </a:r>
            <a:r>
              <a:rPr lang="en-MY" dirty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empresas</a:t>
            </a:r>
            <a:r>
              <a:rPr lang="en-MY" dirty="0" smtClean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e </a:t>
            </a:r>
            <a:r>
              <a:rPr lang="en-MY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fornecedores</a:t>
            </a:r>
            <a:r>
              <a:rPr lang="en-MY" dirty="0" smtClean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para </a:t>
            </a:r>
            <a:r>
              <a:rPr lang="en-MY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redução</a:t>
            </a:r>
            <a:r>
              <a:rPr lang="en-MY" dirty="0" smtClean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de tempo e </a:t>
            </a:r>
            <a:r>
              <a:rPr lang="en-MY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custo</a:t>
            </a:r>
            <a:endParaRPr dirty="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227">
        <p:fade thruBlk="1"/>
      </p:transition>
    </mc:Choice>
    <mc:Fallback xmlns="">
      <p:transition advClick="0" advTm="4227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66011" y="3013502"/>
            <a:ext cx="83739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rPr>
              <a:t>“As principais vantagens de se criar uma central de negócios é promover a cooperação entre as empresas, a troca de experiências. </a:t>
            </a:r>
            <a:r>
              <a:rPr lang="pt-BR" sz="1600" dirty="0" smtClean="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rPr>
              <a:t>Você </a:t>
            </a:r>
            <a:r>
              <a:rPr lang="pt-BR" sz="1600" dirty="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rPr>
              <a:t>aumenta o seu </a:t>
            </a:r>
            <a:r>
              <a:rPr lang="pt-BR" sz="1600" dirty="0" smtClean="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rPr>
              <a:t>faturamento </a:t>
            </a:r>
            <a:r>
              <a:rPr lang="pt-BR" sz="1600" dirty="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rPr>
              <a:t>e traduz isso num benefício também para os clientes</a:t>
            </a:r>
            <a:r>
              <a:rPr lang="pt-BR" sz="1600" dirty="0" smtClean="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rPr>
              <a:t>” - Sebrae</a:t>
            </a:r>
            <a:endParaRPr lang="pt-BR" sz="1600" dirty="0">
              <a:solidFill>
                <a:schemeClr val="bg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11" name="Á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9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4876">
        <p:fade thruBlk="1"/>
      </p:transition>
    </mc:Choice>
    <mc:Fallback xmlns="">
      <p:transition advClick="0" advTm="14876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5802576" y="1934278"/>
            <a:ext cx="3415389" cy="2382372"/>
            <a:chOff x="5043923" y="1621455"/>
            <a:chExt cx="3415389" cy="2382372"/>
          </a:xfrm>
        </p:grpSpPr>
        <p:cxnSp>
          <p:nvCxnSpPr>
            <p:cNvPr id="6" name="Shape 4147"/>
            <p:cNvCxnSpPr/>
            <p:nvPr/>
          </p:nvCxnSpPr>
          <p:spPr>
            <a:xfrm>
              <a:off x="6913719" y="1665678"/>
              <a:ext cx="0" cy="1255939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" name="Shape 4148"/>
            <p:cNvSpPr/>
            <p:nvPr/>
          </p:nvSpPr>
          <p:spPr>
            <a:xfrm>
              <a:off x="5043923" y="1660306"/>
              <a:ext cx="1578769" cy="69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pt-BR" sz="975" b="0" i="0" u="none" strike="noStrike" cap="none" dirty="0" smtClean="0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patiagundes@gmail.com</a:t>
              </a:r>
              <a:endParaRPr sz="975" b="0" i="0" u="none" strike="noStrike" cap="none" dirty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8" name="Shape 4149"/>
            <p:cNvGrpSpPr/>
            <p:nvPr/>
          </p:nvGrpSpPr>
          <p:grpSpPr>
            <a:xfrm>
              <a:off x="6930654" y="1621455"/>
              <a:ext cx="1528658" cy="519318"/>
              <a:chOff x="7360198" y="1855900"/>
              <a:chExt cx="1881425" cy="639160"/>
            </a:xfrm>
          </p:grpSpPr>
          <p:sp>
            <p:nvSpPr>
              <p:cNvPr id="12" name="Shape 4150"/>
              <p:cNvSpPr/>
              <p:nvPr/>
            </p:nvSpPr>
            <p:spPr>
              <a:xfrm>
                <a:off x="7366567" y="1855900"/>
                <a:ext cx="1875056" cy="390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63"/>
                  <a:buFont typeface="Arial"/>
                  <a:buNone/>
                </a:pPr>
                <a:r>
                  <a:rPr lang="en-MY" sz="1463" b="1" i="0" u="none" strike="noStrike" cap="none" dirty="0" err="1" smtClean="0">
                    <a:solidFill>
                      <a:schemeClr val="accent1">
                        <a:lumMod val="75000"/>
                      </a:schemeClr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Patrícia</a:t>
                </a:r>
                <a:r>
                  <a:rPr lang="en-MY" sz="1463" b="1" i="0" u="none" strike="noStrike" cap="none" dirty="0" smtClean="0">
                    <a:solidFill>
                      <a:schemeClr val="accent1">
                        <a:lumMod val="75000"/>
                      </a:schemeClr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 </a:t>
                </a:r>
                <a:r>
                  <a:rPr lang="en-MY" sz="1463" b="1" i="0" u="none" strike="noStrike" cap="none" dirty="0" err="1" smtClean="0">
                    <a:solidFill>
                      <a:schemeClr val="accent1">
                        <a:lumMod val="75000"/>
                      </a:schemeClr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Araújo</a:t>
                </a:r>
                <a:endParaRPr sz="1463" b="1" i="0" u="none" strike="noStrike" cap="none" dirty="0">
                  <a:solidFill>
                    <a:schemeClr val="accent1">
                      <a:lumMod val="75000"/>
                    </a:schemeClr>
                  </a:solidFill>
                  <a:latin typeface="Trebuchet MS" panose="020B0603020202020204" pitchFamily="34" charset="0"/>
                  <a:ea typeface="Lato Black"/>
                  <a:cs typeface="Lato Black"/>
                  <a:sym typeface="Lato Black"/>
                </a:endParaRPr>
              </a:p>
            </p:txBody>
          </p:sp>
          <p:sp>
            <p:nvSpPr>
              <p:cNvPr id="13" name="Shape 4151"/>
              <p:cNvSpPr txBox="1"/>
              <p:nvPr/>
            </p:nvSpPr>
            <p:spPr>
              <a:xfrm>
                <a:off x="7360198" y="2177868"/>
                <a:ext cx="1048541" cy="317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75"/>
                  <a:buFont typeface="Arial"/>
                  <a:buNone/>
                </a:pPr>
                <a:r>
                  <a:rPr lang="en-MY" sz="975" b="0" i="1" u="none" strike="noStrike" cap="none" dirty="0" smtClean="0">
                    <a:solidFill>
                      <a:srgbClr val="5C5C5C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Cofounder</a:t>
                </a:r>
                <a:endParaRPr sz="975" b="0" i="1" u="none" strike="noStrike" cap="none" dirty="0">
                  <a:solidFill>
                    <a:srgbClr val="5C5C5C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</p:grpSp>
        <p:sp>
          <p:nvSpPr>
            <p:cNvPr id="9" name="Shape 4157"/>
            <p:cNvSpPr/>
            <p:nvPr/>
          </p:nvSpPr>
          <p:spPr>
            <a:xfrm>
              <a:off x="6259216" y="2580882"/>
              <a:ext cx="1353230" cy="135323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3"/>
                <a:buFont typeface="Arial"/>
                <a:buNone/>
              </a:pPr>
              <a:endParaRPr sz="1463" b="0" i="0" u="none" strike="noStrike" cap="none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/>
            <a:srcRect l="40810" t="27101" r="35749" b="29261"/>
            <a:stretch/>
          </p:blipFill>
          <p:spPr>
            <a:xfrm>
              <a:off x="6253854" y="2587106"/>
              <a:ext cx="1353600" cy="1416721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</p:grpSp>
      <p:grpSp>
        <p:nvGrpSpPr>
          <p:cNvPr id="15" name="Grupo 14"/>
          <p:cNvGrpSpPr/>
          <p:nvPr/>
        </p:nvGrpSpPr>
        <p:grpSpPr>
          <a:xfrm>
            <a:off x="512126" y="1945833"/>
            <a:ext cx="3495066" cy="2324584"/>
            <a:chOff x="1543085" y="1609898"/>
            <a:chExt cx="3495066" cy="2324584"/>
          </a:xfrm>
        </p:grpSpPr>
        <p:cxnSp>
          <p:nvCxnSpPr>
            <p:cNvPr id="18" name="Shape 4125"/>
            <p:cNvCxnSpPr/>
            <p:nvPr/>
          </p:nvCxnSpPr>
          <p:spPr>
            <a:xfrm>
              <a:off x="3126277" y="1654122"/>
              <a:ext cx="0" cy="1255939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" name="Shape 4126"/>
            <p:cNvSpPr/>
            <p:nvPr/>
          </p:nvSpPr>
          <p:spPr>
            <a:xfrm>
              <a:off x="1543085" y="1621454"/>
              <a:ext cx="1578769" cy="69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endParaRPr sz="975" b="0" i="0" u="none" strike="noStrike" cap="none" dirty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20" name="Shape 4127"/>
            <p:cNvGrpSpPr/>
            <p:nvPr/>
          </p:nvGrpSpPr>
          <p:grpSpPr>
            <a:xfrm>
              <a:off x="3143214" y="1609898"/>
              <a:ext cx="1894937" cy="503973"/>
              <a:chOff x="2698730" y="1841677"/>
              <a:chExt cx="2100424" cy="620274"/>
            </a:xfrm>
          </p:grpSpPr>
          <p:sp>
            <p:nvSpPr>
              <p:cNvPr id="23" name="Shape 4128"/>
              <p:cNvSpPr/>
              <p:nvPr/>
            </p:nvSpPr>
            <p:spPr>
              <a:xfrm>
                <a:off x="2705100" y="1841677"/>
                <a:ext cx="2094054" cy="390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63"/>
                  <a:buFont typeface="Arial"/>
                  <a:buNone/>
                </a:pPr>
                <a:r>
                  <a:rPr lang="en-MY" sz="1463" b="1" i="0" u="none" strike="noStrike" cap="none" dirty="0" smtClean="0">
                    <a:solidFill>
                      <a:schemeClr val="accent1">
                        <a:lumMod val="75000"/>
                      </a:schemeClr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Tatiana Fagundes</a:t>
                </a:r>
                <a:endParaRPr sz="1463" b="1" i="0" u="none" strike="noStrike" cap="none" dirty="0">
                  <a:solidFill>
                    <a:schemeClr val="accent1">
                      <a:lumMod val="75000"/>
                    </a:schemeClr>
                  </a:solidFill>
                  <a:latin typeface="Trebuchet MS" panose="020B0603020202020204" pitchFamily="34" charset="0"/>
                  <a:ea typeface="Lato Black"/>
                  <a:cs typeface="Lato Black"/>
                  <a:sym typeface="Lato Black"/>
                </a:endParaRPr>
              </a:p>
            </p:txBody>
          </p:sp>
          <p:sp>
            <p:nvSpPr>
              <p:cNvPr id="24" name="Shape 4129"/>
              <p:cNvSpPr txBox="1"/>
              <p:nvPr/>
            </p:nvSpPr>
            <p:spPr>
              <a:xfrm>
                <a:off x="2698730" y="2177869"/>
                <a:ext cx="999659" cy="284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75"/>
                  <a:buFont typeface="Arial"/>
                  <a:buNone/>
                </a:pPr>
                <a:r>
                  <a:rPr lang="en-MY" sz="975" b="0" i="1" u="none" strike="noStrike" cap="none" dirty="0" err="1" smtClean="0">
                    <a:solidFill>
                      <a:srgbClr val="5C5C5C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CoFounder</a:t>
                </a:r>
                <a:endParaRPr sz="975" b="0" i="1" u="none" strike="noStrike" cap="none" dirty="0">
                  <a:solidFill>
                    <a:srgbClr val="5C5C5C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</p:grpSp>
        <p:sp>
          <p:nvSpPr>
            <p:cNvPr id="21" name="Shape 4135"/>
            <p:cNvSpPr/>
            <p:nvPr/>
          </p:nvSpPr>
          <p:spPr>
            <a:xfrm>
              <a:off x="2471774" y="2569326"/>
              <a:ext cx="1353230" cy="135323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3"/>
                <a:buFont typeface="Arial"/>
                <a:buNone/>
              </a:pPr>
              <a:endParaRPr sz="1463" b="0" i="0" u="none" strike="noStrike" cap="none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22" name="Picture 4" descr="https://media.licdn.com/dms/image/C5603AQEkkvBt9w3WVQ/profile-displayphoto-shrink_200_200/0?e=1528437600&amp;v=beta&amp;t=0QiFSMmkcoCm2Fxo-6tn-wl7kfELrhJPbfjF_Yjfrd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181" y="2580882"/>
              <a:ext cx="1353600" cy="1353600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o 25"/>
          <p:cNvGrpSpPr/>
          <p:nvPr/>
        </p:nvGrpSpPr>
        <p:grpSpPr>
          <a:xfrm>
            <a:off x="2808299" y="2882150"/>
            <a:ext cx="3830549" cy="2286555"/>
            <a:chOff x="2741207" y="2569326"/>
            <a:chExt cx="3830549" cy="2286555"/>
          </a:xfrm>
        </p:grpSpPr>
        <p:cxnSp>
          <p:nvCxnSpPr>
            <p:cNvPr id="31" name="Shape 4136"/>
            <p:cNvCxnSpPr/>
            <p:nvPr/>
          </p:nvCxnSpPr>
          <p:spPr>
            <a:xfrm>
              <a:off x="4973625" y="3599942"/>
              <a:ext cx="0" cy="1255939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2" name="Shape 4137"/>
            <p:cNvSpPr/>
            <p:nvPr/>
          </p:nvSpPr>
          <p:spPr>
            <a:xfrm>
              <a:off x="2741207" y="4082835"/>
              <a:ext cx="1849759" cy="207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r">
                <a:buSzPts val="975"/>
              </a:pPr>
              <a:r>
                <a:rPr lang="en-MY" sz="975" dirty="0" err="1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rPr>
                <a:t>fabiobalancin</a:t>
              </a:r>
              <a:endParaRPr sz="975" b="0" i="0" u="none" strike="noStrike" cap="none" dirty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33" name="Shape 4138"/>
            <p:cNvGrpSpPr/>
            <p:nvPr/>
          </p:nvGrpSpPr>
          <p:grpSpPr>
            <a:xfrm>
              <a:off x="4990563" y="4059869"/>
              <a:ext cx="1581193" cy="503974"/>
              <a:chOff x="4972390" y="4857023"/>
              <a:chExt cx="1946084" cy="620275"/>
            </a:xfrm>
          </p:grpSpPr>
          <p:sp>
            <p:nvSpPr>
              <p:cNvPr id="36" name="Shape 4139"/>
              <p:cNvSpPr/>
              <p:nvPr/>
            </p:nvSpPr>
            <p:spPr>
              <a:xfrm>
                <a:off x="4978759" y="4857023"/>
                <a:ext cx="1939715" cy="390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63"/>
                  <a:buFont typeface="Arial"/>
                  <a:buNone/>
                </a:pPr>
                <a:r>
                  <a:rPr lang="en-MY" sz="1463" b="1" i="0" u="none" strike="noStrike" cap="none" dirty="0" smtClean="0">
                    <a:solidFill>
                      <a:schemeClr val="accent1">
                        <a:lumMod val="75000"/>
                      </a:schemeClr>
                    </a:solidFill>
                    <a:latin typeface="Trebuchet MS" panose="020B0603020202020204" pitchFamily="34" charset="0"/>
                    <a:ea typeface="Lato Black"/>
                    <a:cs typeface="Lato Black"/>
                    <a:sym typeface="Lato Black"/>
                  </a:rPr>
                  <a:t>Fabio Balancin</a:t>
                </a:r>
                <a:endParaRPr sz="1463" b="1" i="0" u="none" strike="noStrike" cap="none" dirty="0">
                  <a:solidFill>
                    <a:schemeClr val="accent1">
                      <a:lumMod val="75000"/>
                    </a:schemeClr>
                  </a:solidFill>
                  <a:latin typeface="Trebuchet MS" panose="020B0603020202020204" pitchFamily="34" charset="0"/>
                  <a:ea typeface="Lato Black"/>
                  <a:cs typeface="Lato Black"/>
                  <a:sym typeface="Lato Black"/>
                </a:endParaRPr>
              </a:p>
            </p:txBody>
          </p:sp>
          <p:sp>
            <p:nvSpPr>
              <p:cNvPr id="37" name="Shape 4140"/>
              <p:cNvSpPr txBox="1"/>
              <p:nvPr/>
            </p:nvSpPr>
            <p:spPr>
              <a:xfrm>
                <a:off x="4972390" y="5126592"/>
                <a:ext cx="1059427" cy="3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75"/>
                  <a:buFont typeface="Arial"/>
                  <a:buNone/>
                </a:pPr>
                <a:r>
                  <a:rPr lang="en-MY" sz="975" b="0" i="1" u="none" strike="noStrike" cap="none" dirty="0" smtClean="0">
                    <a:solidFill>
                      <a:srgbClr val="5C5C5C"/>
                    </a:solidFill>
                    <a:latin typeface="Trebuchet MS" panose="020B0603020202020204" pitchFamily="34" charset="0"/>
                    <a:ea typeface="Lato Light"/>
                    <a:cs typeface="Lato Light"/>
                    <a:sym typeface="Lato Light"/>
                  </a:rPr>
                  <a:t>Cofounder</a:t>
                </a:r>
                <a:endParaRPr sz="975" b="0" i="1" u="none" strike="noStrike" cap="none" dirty="0">
                  <a:solidFill>
                    <a:srgbClr val="5C5C5C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</p:grpSp>
        <p:sp>
          <p:nvSpPr>
            <p:cNvPr id="34" name="Shape 4146"/>
            <p:cNvSpPr/>
            <p:nvPr/>
          </p:nvSpPr>
          <p:spPr>
            <a:xfrm>
              <a:off x="4319122" y="2569326"/>
              <a:ext cx="1353230" cy="135323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3"/>
                <a:buFont typeface="Arial"/>
                <a:buNone/>
              </a:pPr>
              <a:endParaRPr sz="1463" b="0" i="0" u="none" strike="noStrike" cap="none">
                <a:solidFill>
                  <a:schemeClr val="l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35" name="Picture 6" descr="Fabio Balanci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1" y="2578605"/>
              <a:ext cx="1353600" cy="1353600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ítulo 1">
            <a:extLst>
              <a:ext uri="{FF2B5EF4-FFF2-40B4-BE49-F238E27FC236}">
                <a16:creationId xmlns="" xmlns:a16="http://schemas.microsoft.com/office/drawing/2014/main" id="{7E6FA08E-AB65-48CF-AD19-CDC45ABB8D15}"/>
              </a:ext>
            </a:extLst>
          </p:cNvPr>
          <p:cNvSpPr txBox="1">
            <a:spLocks/>
          </p:cNvSpPr>
          <p:nvPr/>
        </p:nvSpPr>
        <p:spPr>
          <a:xfrm>
            <a:off x="681038" y="365125"/>
            <a:ext cx="8543925" cy="887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FontTx/>
            </a:pP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Contato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1" name="Shape 21919"/>
          <p:cNvSpPr/>
          <p:nvPr/>
        </p:nvSpPr>
        <p:spPr>
          <a:xfrm>
            <a:off x="1628521" y="2341891"/>
            <a:ext cx="307995" cy="307995"/>
          </a:xfrm>
          <a:custGeom>
            <a:avLst/>
            <a:gdLst/>
            <a:ahLst/>
            <a:cxnLst/>
            <a:rect l="0" t="0" r="0" b="0"/>
            <a:pathLst>
              <a:path w="186" h="186" extrusionOk="0">
                <a:moveTo>
                  <a:pt x="93" y="0"/>
                </a:moveTo>
                <a:cubicBezTo>
                  <a:pt x="42" y="0"/>
                  <a:pt x="0" y="41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1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7" y="177"/>
                  <a:pt x="9" y="139"/>
                  <a:pt x="9" y="93"/>
                </a:cubicBezTo>
                <a:cubicBezTo>
                  <a:pt x="9" y="46"/>
                  <a:pt x="47" y="8"/>
                  <a:pt x="93" y="8"/>
                </a:cubicBezTo>
                <a:cubicBezTo>
                  <a:pt x="140" y="8"/>
                  <a:pt x="177" y="46"/>
                  <a:pt x="177" y="93"/>
                </a:cubicBezTo>
                <a:cubicBezTo>
                  <a:pt x="177" y="139"/>
                  <a:pt x="140" y="177"/>
                  <a:pt x="93" y="177"/>
                </a:cubicBezTo>
                <a:close/>
                <a:moveTo>
                  <a:pt x="127" y="63"/>
                </a:moveTo>
                <a:cubicBezTo>
                  <a:pt x="118" y="63"/>
                  <a:pt x="118" y="63"/>
                  <a:pt x="118" y="63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06" y="76"/>
                  <a:pt x="106" y="76"/>
                  <a:pt x="106" y="76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27" y="97"/>
                  <a:pt x="127" y="97"/>
                  <a:pt x="127" y="97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40" y="84"/>
                  <a:pt x="140" y="84"/>
                  <a:pt x="140" y="84"/>
                </a:cubicBezTo>
                <a:cubicBezTo>
                  <a:pt x="140" y="76"/>
                  <a:pt x="140" y="76"/>
                  <a:pt x="140" y="76"/>
                </a:cubicBezTo>
                <a:cubicBezTo>
                  <a:pt x="127" y="76"/>
                  <a:pt x="127" y="76"/>
                  <a:pt x="127" y="76"/>
                </a:cubicBezTo>
                <a:lnTo>
                  <a:pt x="127" y="63"/>
                </a:lnTo>
                <a:close/>
                <a:moveTo>
                  <a:pt x="93" y="96"/>
                </a:moveTo>
                <a:cubicBezTo>
                  <a:pt x="91" y="95"/>
                  <a:pt x="89" y="92"/>
                  <a:pt x="89" y="91"/>
                </a:cubicBezTo>
                <a:cubicBezTo>
                  <a:pt x="89" y="90"/>
                  <a:pt x="89" y="90"/>
                  <a:pt x="92" y="87"/>
                </a:cubicBezTo>
                <a:cubicBezTo>
                  <a:pt x="96" y="84"/>
                  <a:pt x="98" y="80"/>
                  <a:pt x="98" y="75"/>
                </a:cubicBezTo>
                <a:cubicBezTo>
                  <a:pt x="98" y="72"/>
                  <a:pt x="97" y="68"/>
                  <a:pt x="95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82" y="59"/>
                  <a:pt x="82" y="59"/>
                  <a:pt x="82" y="59"/>
                </a:cubicBezTo>
                <a:cubicBezTo>
                  <a:pt x="72" y="59"/>
                  <a:pt x="63" y="67"/>
                  <a:pt x="63" y="75"/>
                </a:cubicBezTo>
                <a:cubicBezTo>
                  <a:pt x="63" y="84"/>
                  <a:pt x="70" y="91"/>
                  <a:pt x="79" y="91"/>
                </a:cubicBezTo>
                <a:cubicBezTo>
                  <a:pt x="79" y="92"/>
                  <a:pt x="79" y="93"/>
                  <a:pt x="79" y="93"/>
                </a:cubicBezTo>
                <a:cubicBezTo>
                  <a:pt x="79" y="95"/>
                  <a:pt x="79" y="96"/>
                  <a:pt x="80" y="97"/>
                </a:cubicBezTo>
                <a:cubicBezTo>
                  <a:pt x="69" y="97"/>
                  <a:pt x="59" y="104"/>
                  <a:pt x="59" y="113"/>
                </a:cubicBezTo>
                <a:cubicBezTo>
                  <a:pt x="59" y="121"/>
                  <a:pt x="68" y="126"/>
                  <a:pt x="80" y="126"/>
                </a:cubicBezTo>
                <a:cubicBezTo>
                  <a:pt x="94" y="126"/>
                  <a:pt x="101" y="118"/>
                  <a:pt x="101" y="110"/>
                </a:cubicBezTo>
                <a:cubicBezTo>
                  <a:pt x="101" y="104"/>
                  <a:pt x="99" y="100"/>
                  <a:pt x="93" y="96"/>
                </a:cubicBezTo>
                <a:close/>
                <a:moveTo>
                  <a:pt x="74" y="75"/>
                </a:moveTo>
                <a:cubicBezTo>
                  <a:pt x="73" y="72"/>
                  <a:pt x="74" y="69"/>
                  <a:pt x="76" y="67"/>
                </a:cubicBezTo>
                <a:cubicBezTo>
                  <a:pt x="76" y="66"/>
                  <a:pt x="78" y="65"/>
                  <a:pt x="79" y="65"/>
                </a:cubicBezTo>
                <a:cubicBezTo>
                  <a:pt x="79" y="64"/>
                  <a:pt x="79" y="64"/>
                  <a:pt x="79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79" y="65"/>
                  <a:pt x="79" y="65"/>
                  <a:pt x="79" y="65"/>
                </a:cubicBezTo>
                <a:cubicBezTo>
                  <a:pt x="83" y="65"/>
                  <a:pt x="87" y="70"/>
                  <a:pt x="88" y="76"/>
                </a:cubicBezTo>
                <a:cubicBezTo>
                  <a:pt x="88" y="79"/>
                  <a:pt x="88" y="82"/>
                  <a:pt x="86" y="84"/>
                </a:cubicBezTo>
                <a:cubicBezTo>
                  <a:pt x="85" y="85"/>
                  <a:pt x="84" y="86"/>
                  <a:pt x="82" y="86"/>
                </a:cubicBezTo>
                <a:cubicBezTo>
                  <a:pt x="82" y="86"/>
                  <a:pt x="82" y="86"/>
                  <a:pt x="82" y="86"/>
                </a:cubicBezTo>
                <a:cubicBezTo>
                  <a:pt x="78" y="86"/>
                  <a:pt x="74" y="81"/>
                  <a:pt x="74" y="75"/>
                </a:cubicBezTo>
                <a:close/>
                <a:moveTo>
                  <a:pt x="80" y="120"/>
                </a:moveTo>
                <a:cubicBezTo>
                  <a:pt x="74" y="120"/>
                  <a:pt x="70" y="116"/>
                  <a:pt x="70" y="111"/>
                </a:cubicBezTo>
                <a:cubicBezTo>
                  <a:pt x="70" y="106"/>
                  <a:pt x="75" y="102"/>
                  <a:pt x="81" y="102"/>
                </a:cubicBezTo>
                <a:cubicBezTo>
                  <a:pt x="81" y="101"/>
                  <a:pt x="81" y="101"/>
                  <a:pt x="81" y="101"/>
                </a:cubicBezTo>
                <a:cubicBezTo>
                  <a:pt x="81" y="101"/>
                  <a:pt x="81" y="101"/>
                  <a:pt x="81" y="101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83" y="102"/>
                  <a:pt x="84" y="103"/>
                  <a:pt x="86" y="103"/>
                </a:cubicBezTo>
                <a:cubicBezTo>
                  <a:pt x="87" y="104"/>
                  <a:pt x="87" y="104"/>
                  <a:pt x="87" y="104"/>
                </a:cubicBezTo>
                <a:cubicBezTo>
                  <a:pt x="90" y="106"/>
                  <a:pt x="92" y="108"/>
                  <a:pt x="92" y="110"/>
                </a:cubicBezTo>
                <a:cubicBezTo>
                  <a:pt x="92" y="110"/>
                  <a:pt x="92" y="111"/>
                  <a:pt x="92" y="111"/>
                </a:cubicBezTo>
                <a:cubicBezTo>
                  <a:pt x="92" y="117"/>
                  <a:pt x="88" y="120"/>
                  <a:pt x="80" y="12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74275" tIns="37125" rIns="74275" bIns="3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" name="Shape 21920"/>
          <p:cNvSpPr/>
          <p:nvPr/>
        </p:nvSpPr>
        <p:spPr>
          <a:xfrm>
            <a:off x="1628573" y="1989899"/>
            <a:ext cx="306178" cy="307995"/>
          </a:xfrm>
          <a:custGeom>
            <a:avLst/>
            <a:gdLst/>
            <a:ahLst/>
            <a:cxnLst/>
            <a:rect l="0" t="0" r="0" b="0"/>
            <a:pathLst>
              <a:path w="185" h="186" extrusionOk="0">
                <a:moveTo>
                  <a:pt x="59" y="126"/>
                </a:moveTo>
                <a:cubicBezTo>
                  <a:pt x="76" y="126"/>
                  <a:pt x="76" y="126"/>
                  <a:pt x="76" y="126"/>
                </a:cubicBezTo>
                <a:cubicBezTo>
                  <a:pt x="76" y="80"/>
                  <a:pt x="76" y="80"/>
                  <a:pt x="76" y="80"/>
                </a:cubicBezTo>
                <a:cubicBezTo>
                  <a:pt x="59" y="80"/>
                  <a:pt x="59" y="80"/>
                  <a:pt x="59" y="80"/>
                </a:cubicBezTo>
                <a:lnTo>
                  <a:pt x="59" y="126"/>
                </a:lnTo>
                <a:close/>
                <a:moveTo>
                  <a:pt x="67" y="59"/>
                </a:moveTo>
                <a:cubicBezTo>
                  <a:pt x="62" y="59"/>
                  <a:pt x="59" y="63"/>
                  <a:pt x="59" y="67"/>
                </a:cubicBezTo>
                <a:cubicBezTo>
                  <a:pt x="59" y="72"/>
                  <a:pt x="62" y="76"/>
                  <a:pt x="67" y="76"/>
                </a:cubicBezTo>
                <a:cubicBezTo>
                  <a:pt x="72" y="76"/>
                  <a:pt x="76" y="72"/>
                  <a:pt x="76" y="67"/>
                </a:cubicBezTo>
                <a:cubicBezTo>
                  <a:pt x="76" y="63"/>
                  <a:pt x="72" y="59"/>
                  <a:pt x="67" y="59"/>
                </a:cubicBezTo>
                <a:close/>
                <a:moveTo>
                  <a:pt x="115" y="80"/>
                </a:moveTo>
                <a:cubicBezTo>
                  <a:pt x="103" y="80"/>
                  <a:pt x="101" y="88"/>
                  <a:pt x="101" y="88"/>
                </a:cubicBezTo>
                <a:cubicBezTo>
                  <a:pt x="101" y="80"/>
                  <a:pt x="101" y="80"/>
                  <a:pt x="101" y="8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126"/>
                  <a:pt x="84" y="126"/>
                  <a:pt x="84" y="126"/>
                </a:cubicBezTo>
                <a:cubicBezTo>
                  <a:pt x="101" y="126"/>
                  <a:pt x="101" y="126"/>
                  <a:pt x="101" y="126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01"/>
                  <a:pt x="101" y="93"/>
                  <a:pt x="108" y="93"/>
                </a:cubicBezTo>
                <a:cubicBezTo>
                  <a:pt x="112" y="93"/>
                  <a:pt x="114" y="96"/>
                  <a:pt x="114" y="101"/>
                </a:cubicBezTo>
                <a:cubicBezTo>
                  <a:pt x="114" y="126"/>
                  <a:pt x="114" y="126"/>
                  <a:pt x="114" y="126"/>
                </a:cubicBezTo>
                <a:cubicBezTo>
                  <a:pt x="130" y="126"/>
                  <a:pt x="130" y="126"/>
                  <a:pt x="130" y="126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30" y="88"/>
                  <a:pt x="125" y="80"/>
                  <a:pt x="115" y="80"/>
                </a:cubicBezTo>
                <a:close/>
                <a:moveTo>
                  <a:pt x="92" y="0"/>
                </a:moveTo>
                <a:cubicBezTo>
                  <a:pt x="41" y="0"/>
                  <a:pt x="0" y="41"/>
                  <a:pt x="0" y="93"/>
                </a:cubicBezTo>
                <a:cubicBezTo>
                  <a:pt x="0" y="144"/>
                  <a:pt x="41" y="186"/>
                  <a:pt x="92" y="186"/>
                </a:cubicBezTo>
                <a:cubicBezTo>
                  <a:pt x="144" y="186"/>
                  <a:pt x="185" y="144"/>
                  <a:pt x="185" y="93"/>
                </a:cubicBezTo>
                <a:cubicBezTo>
                  <a:pt x="185" y="41"/>
                  <a:pt x="144" y="0"/>
                  <a:pt x="92" y="0"/>
                </a:cubicBezTo>
                <a:close/>
                <a:moveTo>
                  <a:pt x="92" y="177"/>
                </a:moveTo>
                <a:cubicBezTo>
                  <a:pt x="46" y="177"/>
                  <a:pt x="8" y="139"/>
                  <a:pt x="8" y="93"/>
                </a:cubicBezTo>
                <a:cubicBezTo>
                  <a:pt x="8" y="46"/>
                  <a:pt x="46" y="8"/>
                  <a:pt x="92" y="8"/>
                </a:cubicBezTo>
                <a:cubicBezTo>
                  <a:pt x="139" y="8"/>
                  <a:pt x="177" y="46"/>
                  <a:pt x="177" y="93"/>
                </a:cubicBezTo>
                <a:cubicBezTo>
                  <a:pt x="177" y="139"/>
                  <a:pt x="139" y="177"/>
                  <a:pt x="92" y="177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74275" tIns="37125" rIns="74275" bIns="3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" name="Shape 4148"/>
          <p:cNvSpPr/>
          <p:nvPr/>
        </p:nvSpPr>
        <p:spPr>
          <a:xfrm>
            <a:off x="74519" y="1995573"/>
            <a:ext cx="1578769" cy="29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buSzPts val="975"/>
            </a:pPr>
            <a:r>
              <a:rPr lang="en-MY" sz="975" dirty="0" err="1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tatiana-fagundes</a:t>
            </a:r>
            <a:endParaRPr sz="975" b="0" i="0" u="none" strike="noStrike" cap="none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44" name="Shape 4148"/>
          <p:cNvSpPr/>
          <p:nvPr/>
        </p:nvSpPr>
        <p:spPr>
          <a:xfrm>
            <a:off x="76529" y="2354884"/>
            <a:ext cx="1578769" cy="29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buSzPts val="975"/>
            </a:pP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Afagundes.t@gmail.com</a:t>
            </a:r>
            <a:endParaRPr sz="975" b="0" i="0" u="none" strike="noStrike" cap="none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45" name="Shape 21919"/>
          <p:cNvSpPr/>
          <p:nvPr/>
        </p:nvSpPr>
        <p:spPr>
          <a:xfrm>
            <a:off x="4658058" y="4710413"/>
            <a:ext cx="307995" cy="307995"/>
          </a:xfrm>
          <a:custGeom>
            <a:avLst/>
            <a:gdLst/>
            <a:ahLst/>
            <a:cxnLst/>
            <a:rect l="0" t="0" r="0" b="0"/>
            <a:pathLst>
              <a:path w="186" h="186" extrusionOk="0">
                <a:moveTo>
                  <a:pt x="93" y="0"/>
                </a:moveTo>
                <a:cubicBezTo>
                  <a:pt x="42" y="0"/>
                  <a:pt x="0" y="41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1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7" y="177"/>
                  <a:pt x="9" y="139"/>
                  <a:pt x="9" y="93"/>
                </a:cubicBezTo>
                <a:cubicBezTo>
                  <a:pt x="9" y="46"/>
                  <a:pt x="47" y="8"/>
                  <a:pt x="93" y="8"/>
                </a:cubicBezTo>
                <a:cubicBezTo>
                  <a:pt x="140" y="8"/>
                  <a:pt x="177" y="46"/>
                  <a:pt x="177" y="93"/>
                </a:cubicBezTo>
                <a:cubicBezTo>
                  <a:pt x="177" y="139"/>
                  <a:pt x="140" y="177"/>
                  <a:pt x="93" y="177"/>
                </a:cubicBezTo>
                <a:close/>
                <a:moveTo>
                  <a:pt x="127" y="63"/>
                </a:moveTo>
                <a:cubicBezTo>
                  <a:pt x="118" y="63"/>
                  <a:pt x="118" y="63"/>
                  <a:pt x="118" y="63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06" y="76"/>
                  <a:pt x="106" y="76"/>
                  <a:pt x="106" y="76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27" y="97"/>
                  <a:pt x="127" y="97"/>
                  <a:pt x="127" y="97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40" y="84"/>
                  <a:pt x="140" y="84"/>
                  <a:pt x="140" y="84"/>
                </a:cubicBezTo>
                <a:cubicBezTo>
                  <a:pt x="140" y="76"/>
                  <a:pt x="140" y="76"/>
                  <a:pt x="140" y="76"/>
                </a:cubicBezTo>
                <a:cubicBezTo>
                  <a:pt x="127" y="76"/>
                  <a:pt x="127" y="76"/>
                  <a:pt x="127" y="76"/>
                </a:cubicBezTo>
                <a:lnTo>
                  <a:pt x="127" y="63"/>
                </a:lnTo>
                <a:close/>
                <a:moveTo>
                  <a:pt x="93" y="96"/>
                </a:moveTo>
                <a:cubicBezTo>
                  <a:pt x="91" y="95"/>
                  <a:pt x="89" y="92"/>
                  <a:pt x="89" y="91"/>
                </a:cubicBezTo>
                <a:cubicBezTo>
                  <a:pt x="89" y="90"/>
                  <a:pt x="89" y="90"/>
                  <a:pt x="92" y="87"/>
                </a:cubicBezTo>
                <a:cubicBezTo>
                  <a:pt x="96" y="84"/>
                  <a:pt x="98" y="80"/>
                  <a:pt x="98" y="75"/>
                </a:cubicBezTo>
                <a:cubicBezTo>
                  <a:pt x="98" y="72"/>
                  <a:pt x="97" y="68"/>
                  <a:pt x="95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82" y="59"/>
                  <a:pt x="82" y="59"/>
                  <a:pt x="82" y="59"/>
                </a:cubicBezTo>
                <a:cubicBezTo>
                  <a:pt x="72" y="59"/>
                  <a:pt x="63" y="67"/>
                  <a:pt x="63" y="75"/>
                </a:cubicBezTo>
                <a:cubicBezTo>
                  <a:pt x="63" y="84"/>
                  <a:pt x="70" y="91"/>
                  <a:pt x="79" y="91"/>
                </a:cubicBezTo>
                <a:cubicBezTo>
                  <a:pt x="79" y="92"/>
                  <a:pt x="79" y="93"/>
                  <a:pt x="79" y="93"/>
                </a:cubicBezTo>
                <a:cubicBezTo>
                  <a:pt x="79" y="95"/>
                  <a:pt x="79" y="96"/>
                  <a:pt x="80" y="97"/>
                </a:cubicBezTo>
                <a:cubicBezTo>
                  <a:pt x="69" y="97"/>
                  <a:pt x="59" y="104"/>
                  <a:pt x="59" y="113"/>
                </a:cubicBezTo>
                <a:cubicBezTo>
                  <a:pt x="59" y="121"/>
                  <a:pt x="68" y="126"/>
                  <a:pt x="80" y="126"/>
                </a:cubicBezTo>
                <a:cubicBezTo>
                  <a:pt x="94" y="126"/>
                  <a:pt x="101" y="118"/>
                  <a:pt x="101" y="110"/>
                </a:cubicBezTo>
                <a:cubicBezTo>
                  <a:pt x="101" y="104"/>
                  <a:pt x="99" y="100"/>
                  <a:pt x="93" y="96"/>
                </a:cubicBezTo>
                <a:close/>
                <a:moveTo>
                  <a:pt x="74" y="75"/>
                </a:moveTo>
                <a:cubicBezTo>
                  <a:pt x="73" y="72"/>
                  <a:pt x="74" y="69"/>
                  <a:pt x="76" y="67"/>
                </a:cubicBezTo>
                <a:cubicBezTo>
                  <a:pt x="76" y="66"/>
                  <a:pt x="78" y="65"/>
                  <a:pt x="79" y="65"/>
                </a:cubicBezTo>
                <a:cubicBezTo>
                  <a:pt x="79" y="64"/>
                  <a:pt x="79" y="64"/>
                  <a:pt x="79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79" y="65"/>
                  <a:pt x="79" y="65"/>
                  <a:pt x="79" y="65"/>
                </a:cubicBezTo>
                <a:cubicBezTo>
                  <a:pt x="83" y="65"/>
                  <a:pt x="87" y="70"/>
                  <a:pt x="88" y="76"/>
                </a:cubicBezTo>
                <a:cubicBezTo>
                  <a:pt x="88" y="79"/>
                  <a:pt x="88" y="82"/>
                  <a:pt x="86" y="84"/>
                </a:cubicBezTo>
                <a:cubicBezTo>
                  <a:pt x="85" y="85"/>
                  <a:pt x="84" y="86"/>
                  <a:pt x="82" y="86"/>
                </a:cubicBezTo>
                <a:cubicBezTo>
                  <a:pt x="82" y="86"/>
                  <a:pt x="82" y="86"/>
                  <a:pt x="82" y="86"/>
                </a:cubicBezTo>
                <a:cubicBezTo>
                  <a:pt x="78" y="86"/>
                  <a:pt x="74" y="81"/>
                  <a:pt x="74" y="75"/>
                </a:cubicBezTo>
                <a:close/>
                <a:moveTo>
                  <a:pt x="80" y="120"/>
                </a:moveTo>
                <a:cubicBezTo>
                  <a:pt x="74" y="120"/>
                  <a:pt x="70" y="116"/>
                  <a:pt x="70" y="111"/>
                </a:cubicBezTo>
                <a:cubicBezTo>
                  <a:pt x="70" y="106"/>
                  <a:pt x="75" y="102"/>
                  <a:pt x="81" y="102"/>
                </a:cubicBezTo>
                <a:cubicBezTo>
                  <a:pt x="81" y="101"/>
                  <a:pt x="81" y="101"/>
                  <a:pt x="81" y="101"/>
                </a:cubicBezTo>
                <a:cubicBezTo>
                  <a:pt x="81" y="101"/>
                  <a:pt x="81" y="101"/>
                  <a:pt x="81" y="101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83" y="102"/>
                  <a:pt x="84" y="103"/>
                  <a:pt x="86" y="103"/>
                </a:cubicBezTo>
                <a:cubicBezTo>
                  <a:pt x="87" y="104"/>
                  <a:pt x="87" y="104"/>
                  <a:pt x="87" y="104"/>
                </a:cubicBezTo>
                <a:cubicBezTo>
                  <a:pt x="90" y="106"/>
                  <a:pt x="92" y="108"/>
                  <a:pt x="92" y="110"/>
                </a:cubicBezTo>
                <a:cubicBezTo>
                  <a:pt x="92" y="110"/>
                  <a:pt x="92" y="111"/>
                  <a:pt x="92" y="111"/>
                </a:cubicBezTo>
                <a:cubicBezTo>
                  <a:pt x="92" y="117"/>
                  <a:pt x="88" y="120"/>
                  <a:pt x="80" y="12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74275" tIns="37125" rIns="74275" bIns="3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" name="Shape 21920"/>
          <p:cNvSpPr/>
          <p:nvPr/>
        </p:nvSpPr>
        <p:spPr>
          <a:xfrm>
            <a:off x="4658110" y="4358421"/>
            <a:ext cx="306178" cy="307995"/>
          </a:xfrm>
          <a:custGeom>
            <a:avLst/>
            <a:gdLst/>
            <a:ahLst/>
            <a:cxnLst/>
            <a:rect l="0" t="0" r="0" b="0"/>
            <a:pathLst>
              <a:path w="185" h="186" extrusionOk="0">
                <a:moveTo>
                  <a:pt x="59" y="126"/>
                </a:moveTo>
                <a:cubicBezTo>
                  <a:pt x="76" y="126"/>
                  <a:pt x="76" y="126"/>
                  <a:pt x="76" y="126"/>
                </a:cubicBezTo>
                <a:cubicBezTo>
                  <a:pt x="76" y="80"/>
                  <a:pt x="76" y="80"/>
                  <a:pt x="76" y="80"/>
                </a:cubicBezTo>
                <a:cubicBezTo>
                  <a:pt x="59" y="80"/>
                  <a:pt x="59" y="80"/>
                  <a:pt x="59" y="80"/>
                </a:cubicBezTo>
                <a:lnTo>
                  <a:pt x="59" y="126"/>
                </a:lnTo>
                <a:close/>
                <a:moveTo>
                  <a:pt x="67" y="59"/>
                </a:moveTo>
                <a:cubicBezTo>
                  <a:pt x="62" y="59"/>
                  <a:pt x="59" y="63"/>
                  <a:pt x="59" y="67"/>
                </a:cubicBezTo>
                <a:cubicBezTo>
                  <a:pt x="59" y="72"/>
                  <a:pt x="62" y="76"/>
                  <a:pt x="67" y="76"/>
                </a:cubicBezTo>
                <a:cubicBezTo>
                  <a:pt x="72" y="76"/>
                  <a:pt x="76" y="72"/>
                  <a:pt x="76" y="67"/>
                </a:cubicBezTo>
                <a:cubicBezTo>
                  <a:pt x="76" y="63"/>
                  <a:pt x="72" y="59"/>
                  <a:pt x="67" y="59"/>
                </a:cubicBezTo>
                <a:close/>
                <a:moveTo>
                  <a:pt x="115" y="80"/>
                </a:moveTo>
                <a:cubicBezTo>
                  <a:pt x="103" y="80"/>
                  <a:pt x="101" y="88"/>
                  <a:pt x="101" y="88"/>
                </a:cubicBezTo>
                <a:cubicBezTo>
                  <a:pt x="101" y="80"/>
                  <a:pt x="101" y="80"/>
                  <a:pt x="101" y="8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126"/>
                  <a:pt x="84" y="126"/>
                  <a:pt x="84" y="126"/>
                </a:cubicBezTo>
                <a:cubicBezTo>
                  <a:pt x="101" y="126"/>
                  <a:pt x="101" y="126"/>
                  <a:pt x="101" y="126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01"/>
                  <a:pt x="101" y="93"/>
                  <a:pt x="108" y="93"/>
                </a:cubicBezTo>
                <a:cubicBezTo>
                  <a:pt x="112" y="93"/>
                  <a:pt x="114" y="96"/>
                  <a:pt x="114" y="101"/>
                </a:cubicBezTo>
                <a:cubicBezTo>
                  <a:pt x="114" y="126"/>
                  <a:pt x="114" y="126"/>
                  <a:pt x="114" y="126"/>
                </a:cubicBezTo>
                <a:cubicBezTo>
                  <a:pt x="130" y="126"/>
                  <a:pt x="130" y="126"/>
                  <a:pt x="130" y="126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30" y="88"/>
                  <a:pt x="125" y="80"/>
                  <a:pt x="115" y="80"/>
                </a:cubicBezTo>
                <a:close/>
                <a:moveTo>
                  <a:pt x="92" y="0"/>
                </a:moveTo>
                <a:cubicBezTo>
                  <a:pt x="41" y="0"/>
                  <a:pt x="0" y="41"/>
                  <a:pt x="0" y="93"/>
                </a:cubicBezTo>
                <a:cubicBezTo>
                  <a:pt x="0" y="144"/>
                  <a:pt x="41" y="186"/>
                  <a:pt x="92" y="186"/>
                </a:cubicBezTo>
                <a:cubicBezTo>
                  <a:pt x="144" y="186"/>
                  <a:pt x="185" y="144"/>
                  <a:pt x="185" y="93"/>
                </a:cubicBezTo>
                <a:cubicBezTo>
                  <a:pt x="185" y="41"/>
                  <a:pt x="144" y="0"/>
                  <a:pt x="92" y="0"/>
                </a:cubicBezTo>
                <a:close/>
                <a:moveTo>
                  <a:pt x="92" y="177"/>
                </a:moveTo>
                <a:cubicBezTo>
                  <a:pt x="46" y="177"/>
                  <a:pt x="8" y="139"/>
                  <a:pt x="8" y="93"/>
                </a:cubicBezTo>
                <a:cubicBezTo>
                  <a:pt x="8" y="46"/>
                  <a:pt x="46" y="8"/>
                  <a:pt x="92" y="8"/>
                </a:cubicBezTo>
                <a:cubicBezTo>
                  <a:pt x="139" y="8"/>
                  <a:pt x="177" y="46"/>
                  <a:pt x="177" y="93"/>
                </a:cubicBezTo>
                <a:cubicBezTo>
                  <a:pt x="177" y="139"/>
                  <a:pt x="139" y="177"/>
                  <a:pt x="92" y="177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74275" tIns="37125" rIns="74275" bIns="3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" name="Shape 4137"/>
          <p:cNvSpPr/>
          <p:nvPr/>
        </p:nvSpPr>
        <p:spPr>
          <a:xfrm>
            <a:off x="2808299" y="4742049"/>
            <a:ext cx="1849759" cy="20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buSzPts val="975"/>
            </a:pP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balancin@gmail.com</a:t>
            </a:r>
            <a:endParaRPr sz="975" b="0" i="0" u="none" strike="noStrike" cap="none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0" name="Shape 21919"/>
          <p:cNvSpPr/>
          <p:nvPr/>
        </p:nvSpPr>
        <p:spPr>
          <a:xfrm>
            <a:off x="7341131" y="1955297"/>
            <a:ext cx="307995" cy="307995"/>
          </a:xfrm>
          <a:custGeom>
            <a:avLst/>
            <a:gdLst/>
            <a:ahLst/>
            <a:cxnLst/>
            <a:rect l="0" t="0" r="0" b="0"/>
            <a:pathLst>
              <a:path w="186" h="186" extrusionOk="0">
                <a:moveTo>
                  <a:pt x="93" y="0"/>
                </a:moveTo>
                <a:cubicBezTo>
                  <a:pt x="42" y="0"/>
                  <a:pt x="0" y="41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1"/>
                  <a:pt x="144" y="0"/>
                  <a:pt x="93" y="0"/>
                </a:cubicBezTo>
                <a:close/>
                <a:moveTo>
                  <a:pt x="93" y="177"/>
                </a:moveTo>
                <a:cubicBezTo>
                  <a:pt x="47" y="177"/>
                  <a:pt x="9" y="139"/>
                  <a:pt x="9" y="93"/>
                </a:cubicBezTo>
                <a:cubicBezTo>
                  <a:pt x="9" y="46"/>
                  <a:pt x="47" y="8"/>
                  <a:pt x="93" y="8"/>
                </a:cubicBezTo>
                <a:cubicBezTo>
                  <a:pt x="140" y="8"/>
                  <a:pt x="177" y="46"/>
                  <a:pt x="177" y="93"/>
                </a:cubicBezTo>
                <a:cubicBezTo>
                  <a:pt x="177" y="139"/>
                  <a:pt x="140" y="177"/>
                  <a:pt x="93" y="177"/>
                </a:cubicBezTo>
                <a:close/>
                <a:moveTo>
                  <a:pt x="127" y="63"/>
                </a:moveTo>
                <a:cubicBezTo>
                  <a:pt x="118" y="63"/>
                  <a:pt x="118" y="63"/>
                  <a:pt x="118" y="63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06" y="76"/>
                  <a:pt x="106" y="76"/>
                  <a:pt x="106" y="76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27" y="97"/>
                  <a:pt x="127" y="97"/>
                  <a:pt x="127" y="97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40" y="84"/>
                  <a:pt x="140" y="84"/>
                  <a:pt x="140" y="84"/>
                </a:cubicBezTo>
                <a:cubicBezTo>
                  <a:pt x="140" y="76"/>
                  <a:pt x="140" y="76"/>
                  <a:pt x="140" y="76"/>
                </a:cubicBezTo>
                <a:cubicBezTo>
                  <a:pt x="127" y="76"/>
                  <a:pt x="127" y="76"/>
                  <a:pt x="127" y="76"/>
                </a:cubicBezTo>
                <a:lnTo>
                  <a:pt x="127" y="63"/>
                </a:lnTo>
                <a:close/>
                <a:moveTo>
                  <a:pt x="93" y="96"/>
                </a:moveTo>
                <a:cubicBezTo>
                  <a:pt x="91" y="95"/>
                  <a:pt x="89" y="92"/>
                  <a:pt x="89" y="91"/>
                </a:cubicBezTo>
                <a:cubicBezTo>
                  <a:pt x="89" y="90"/>
                  <a:pt x="89" y="90"/>
                  <a:pt x="92" y="87"/>
                </a:cubicBezTo>
                <a:cubicBezTo>
                  <a:pt x="96" y="84"/>
                  <a:pt x="98" y="80"/>
                  <a:pt x="98" y="75"/>
                </a:cubicBezTo>
                <a:cubicBezTo>
                  <a:pt x="98" y="72"/>
                  <a:pt x="97" y="68"/>
                  <a:pt x="95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82" y="59"/>
                  <a:pt x="82" y="59"/>
                  <a:pt x="82" y="59"/>
                </a:cubicBezTo>
                <a:cubicBezTo>
                  <a:pt x="72" y="59"/>
                  <a:pt x="63" y="67"/>
                  <a:pt x="63" y="75"/>
                </a:cubicBezTo>
                <a:cubicBezTo>
                  <a:pt x="63" y="84"/>
                  <a:pt x="70" y="91"/>
                  <a:pt x="79" y="91"/>
                </a:cubicBezTo>
                <a:cubicBezTo>
                  <a:pt x="79" y="92"/>
                  <a:pt x="79" y="93"/>
                  <a:pt x="79" y="93"/>
                </a:cubicBezTo>
                <a:cubicBezTo>
                  <a:pt x="79" y="95"/>
                  <a:pt x="79" y="96"/>
                  <a:pt x="80" y="97"/>
                </a:cubicBezTo>
                <a:cubicBezTo>
                  <a:pt x="69" y="97"/>
                  <a:pt x="59" y="104"/>
                  <a:pt x="59" y="113"/>
                </a:cubicBezTo>
                <a:cubicBezTo>
                  <a:pt x="59" y="121"/>
                  <a:pt x="68" y="126"/>
                  <a:pt x="80" y="126"/>
                </a:cubicBezTo>
                <a:cubicBezTo>
                  <a:pt x="94" y="126"/>
                  <a:pt x="101" y="118"/>
                  <a:pt x="101" y="110"/>
                </a:cubicBezTo>
                <a:cubicBezTo>
                  <a:pt x="101" y="104"/>
                  <a:pt x="99" y="100"/>
                  <a:pt x="93" y="96"/>
                </a:cubicBezTo>
                <a:close/>
                <a:moveTo>
                  <a:pt x="74" y="75"/>
                </a:moveTo>
                <a:cubicBezTo>
                  <a:pt x="73" y="72"/>
                  <a:pt x="74" y="69"/>
                  <a:pt x="76" y="67"/>
                </a:cubicBezTo>
                <a:cubicBezTo>
                  <a:pt x="76" y="66"/>
                  <a:pt x="78" y="65"/>
                  <a:pt x="79" y="65"/>
                </a:cubicBezTo>
                <a:cubicBezTo>
                  <a:pt x="79" y="64"/>
                  <a:pt x="79" y="64"/>
                  <a:pt x="79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79" y="65"/>
                  <a:pt x="79" y="65"/>
                  <a:pt x="79" y="65"/>
                </a:cubicBezTo>
                <a:cubicBezTo>
                  <a:pt x="83" y="65"/>
                  <a:pt x="87" y="70"/>
                  <a:pt x="88" y="76"/>
                </a:cubicBezTo>
                <a:cubicBezTo>
                  <a:pt x="88" y="79"/>
                  <a:pt x="88" y="82"/>
                  <a:pt x="86" y="84"/>
                </a:cubicBezTo>
                <a:cubicBezTo>
                  <a:pt x="85" y="85"/>
                  <a:pt x="84" y="86"/>
                  <a:pt x="82" y="86"/>
                </a:cubicBezTo>
                <a:cubicBezTo>
                  <a:pt x="82" y="86"/>
                  <a:pt x="82" y="86"/>
                  <a:pt x="82" y="86"/>
                </a:cubicBezTo>
                <a:cubicBezTo>
                  <a:pt x="78" y="86"/>
                  <a:pt x="74" y="81"/>
                  <a:pt x="74" y="75"/>
                </a:cubicBezTo>
                <a:close/>
                <a:moveTo>
                  <a:pt x="80" y="120"/>
                </a:moveTo>
                <a:cubicBezTo>
                  <a:pt x="74" y="120"/>
                  <a:pt x="70" y="116"/>
                  <a:pt x="70" y="111"/>
                </a:cubicBezTo>
                <a:cubicBezTo>
                  <a:pt x="70" y="106"/>
                  <a:pt x="75" y="102"/>
                  <a:pt x="81" y="102"/>
                </a:cubicBezTo>
                <a:cubicBezTo>
                  <a:pt x="81" y="101"/>
                  <a:pt x="81" y="101"/>
                  <a:pt x="81" y="101"/>
                </a:cubicBezTo>
                <a:cubicBezTo>
                  <a:pt x="81" y="101"/>
                  <a:pt x="81" y="101"/>
                  <a:pt x="81" y="101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83" y="102"/>
                  <a:pt x="84" y="103"/>
                  <a:pt x="86" y="103"/>
                </a:cubicBezTo>
                <a:cubicBezTo>
                  <a:pt x="87" y="104"/>
                  <a:pt x="87" y="104"/>
                  <a:pt x="87" y="104"/>
                </a:cubicBezTo>
                <a:cubicBezTo>
                  <a:pt x="90" y="106"/>
                  <a:pt x="92" y="108"/>
                  <a:pt x="92" y="110"/>
                </a:cubicBezTo>
                <a:cubicBezTo>
                  <a:pt x="92" y="110"/>
                  <a:pt x="92" y="111"/>
                  <a:pt x="92" y="111"/>
                </a:cubicBezTo>
                <a:cubicBezTo>
                  <a:pt x="92" y="117"/>
                  <a:pt x="88" y="120"/>
                  <a:pt x="80" y="12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74275" tIns="37125" rIns="74275" bIns="3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8308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4876">
        <p:fade thruBlk="1"/>
      </p:transition>
    </mc:Choice>
    <mc:Fallback xmlns="">
      <p:transition advClick="0" advTm="14876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/>
          <p:cNvGrpSpPr/>
          <p:nvPr/>
        </p:nvGrpSpPr>
        <p:grpSpPr>
          <a:xfrm>
            <a:off x="-1057021" y="0"/>
            <a:ext cx="12112524" cy="6888679"/>
            <a:chOff x="-1057021" y="0"/>
            <a:chExt cx="12112524" cy="6888679"/>
          </a:xfrm>
        </p:grpSpPr>
        <p:pic>
          <p:nvPicPr>
            <p:cNvPr id="37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tângulo 37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05" name="Shape 3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</a:pPr>
            <a:r>
              <a:rPr lang="en-MY" sz="3575" b="1" i="0" u="none" strike="noStrike" cap="none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Problema</a:t>
            </a:r>
            <a:endParaRPr sz="3575" b="1" i="0" u="none" strike="noStrike" cap="none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sym typeface="Lato Black"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1179700" y="3113937"/>
            <a:ext cx="5047209" cy="1074827"/>
            <a:chOff x="1179700" y="3113937"/>
            <a:chExt cx="5047209" cy="1074827"/>
          </a:xfrm>
        </p:grpSpPr>
        <p:sp>
          <p:nvSpPr>
            <p:cNvPr id="3208" name="Shape 3208"/>
            <p:cNvSpPr/>
            <p:nvPr/>
          </p:nvSpPr>
          <p:spPr>
            <a:xfrm>
              <a:off x="1604509" y="3157169"/>
              <a:ext cx="4622400" cy="1031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 dirty="0" smtClean="0">
                  <a:solidFill>
                    <a:schemeClr val="accent1">
                      <a:lumMod val="75000"/>
                    </a:schemeClr>
                  </a:solidFill>
                  <a:latin typeface="Trebuchet MS" panose="020B0603020202020204" pitchFamily="34" charset="0"/>
                  <a:ea typeface="Lato"/>
                  <a:cs typeface="Lato"/>
                  <a:sym typeface="Lato Black"/>
                </a:rPr>
                <a:t>Custo</a:t>
              </a:r>
              <a:endParaRPr lang="pt-BR" sz="1600" b="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Lato"/>
                <a:cs typeface="Lato"/>
                <a:sym typeface="Lato Black"/>
              </a:endParaRP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8" dirty="0">
                <a:solidFill>
                  <a:srgbClr val="7F7F7F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endParaRPr>
            </a:p>
            <a:p>
              <a:r>
                <a:rPr lang="pt-BR" sz="1200" dirty="0" smtClean="0">
                  <a:latin typeface="Trebuchet MS" panose="020B0603020202020204" pitchFamily="34" charset="0"/>
                </a:rPr>
                <a:t>SEBRAE(2016): 31% das pequenas e médias empresas que fecharam alegam custo com um dos principais problemas</a:t>
              </a:r>
              <a:endParaRPr lang="pt-BR" sz="1200" dirty="0">
                <a:latin typeface="Trebuchet MS" panose="020B0603020202020204" pitchFamily="34" charset="0"/>
              </a:endParaRPr>
            </a:p>
            <a:p>
              <a:endParaRPr lang="pt-BR" sz="1200" dirty="0">
                <a:latin typeface="Trebuchet MS" panose="020B0603020202020204" pitchFamily="34" charset="0"/>
              </a:endParaRPr>
            </a:p>
          </p:txBody>
        </p:sp>
        <p:grpSp>
          <p:nvGrpSpPr>
            <p:cNvPr id="21" name="Shape 25120">
              <a:extLst>
                <a:ext uri="{FF2B5EF4-FFF2-40B4-BE49-F238E27FC236}">
                  <a16:creationId xmlns="" xmlns:a16="http://schemas.microsoft.com/office/drawing/2014/main" id="{AAD2D68B-CB22-40EE-9DB3-9BAFFF5A8A94}"/>
                </a:ext>
              </a:extLst>
            </p:cNvPr>
            <p:cNvGrpSpPr/>
            <p:nvPr/>
          </p:nvGrpSpPr>
          <p:grpSpPr>
            <a:xfrm>
              <a:off x="1179700" y="3113937"/>
              <a:ext cx="449507" cy="433380"/>
              <a:chOff x="3508149" y="957939"/>
              <a:chExt cx="863600" cy="863600"/>
            </a:xfrm>
            <a:noFill/>
          </p:grpSpPr>
          <p:sp>
            <p:nvSpPr>
              <p:cNvPr id="22" name="Shape 25121">
                <a:extLst>
                  <a:ext uri="{FF2B5EF4-FFF2-40B4-BE49-F238E27FC236}">
                    <a16:creationId xmlns="" xmlns:a16="http://schemas.microsoft.com/office/drawing/2014/main" id="{0A6E59FD-017B-4124-8F57-AB78401AAD5E}"/>
                  </a:ext>
                </a:extLst>
              </p:cNvPr>
              <p:cNvSpPr/>
              <p:nvPr/>
            </p:nvSpPr>
            <p:spPr>
              <a:xfrm>
                <a:off x="3508149" y="957939"/>
                <a:ext cx="863600" cy="863600"/>
              </a:xfrm>
              <a:custGeom>
                <a:avLst/>
                <a:gdLst/>
                <a:ahLst/>
                <a:cxnLst/>
                <a:rect l="0" t="0" r="0" b="0"/>
                <a:pathLst>
                  <a:path w="544" h="544" extrusionOk="0">
                    <a:moveTo>
                      <a:pt x="544" y="272"/>
                    </a:moveTo>
                    <a:lnTo>
                      <a:pt x="544" y="272"/>
                    </a:lnTo>
                    <a:lnTo>
                      <a:pt x="542" y="300"/>
                    </a:lnTo>
                    <a:lnTo>
                      <a:pt x="538" y="326"/>
                    </a:lnTo>
                    <a:lnTo>
                      <a:pt x="532" y="352"/>
                    </a:lnTo>
                    <a:lnTo>
                      <a:pt x="522" y="378"/>
                    </a:lnTo>
                    <a:lnTo>
                      <a:pt x="512" y="402"/>
                    </a:lnTo>
                    <a:lnTo>
                      <a:pt x="498" y="424"/>
                    </a:lnTo>
                    <a:lnTo>
                      <a:pt x="482" y="446"/>
                    </a:lnTo>
                    <a:lnTo>
                      <a:pt x="464" y="464"/>
                    </a:lnTo>
                    <a:lnTo>
                      <a:pt x="446" y="482"/>
                    </a:lnTo>
                    <a:lnTo>
                      <a:pt x="424" y="498"/>
                    </a:lnTo>
                    <a:lnTo>
                      <a:pt x="402" y="512"/>
                    </a:lnTo>
                    <a:lnTo>
                      <a:pt x="378" y="522"/>
                    </a:lnTo>
                    <a:lnTo>
                      <a:pt x="352" y="532"/>
                    </a:lnTo>
                    <a:lnTo>
                      <a:pt x="326" y="538"/>
                    </a:lnTo>
                    <a:lnTo>
                      <a:pt x="300" y="542"/>
                    </a:lnTo>
                    <a:lnTo>
                      <a:pt x="272" y="544"/>
                    </a:lnTo>
                    <a:lnTo>
                      <a:pt x="272" y="544"/>
                    </a:lnTo>
                    <a:lnTo>
                      <a:pt x="244" y="542"/>
                    </a:lnTo>
                    <a:lnTo>
                      <a:pt x="218" y="538"/>
                    </a:lnTo>
                    <a:lnTo>
                      <a:pt x="192" y="532"/>
                    </a:lnTo>
                    <a:lnTo>
                      <a:pt x="166" y="522"/>
                    </a:lnTo>
                    <a:lnTo>
                      <a:pt x="142" y="512"/>
                    </a:lnTo>
                    <a:lnTo>
                      <a:pt x="120" y="498"/>
                    </a:lnTo>
                    <a:lnTo>
                      <a:pt x="98" y="482"/>
                    </a:lnTo>
                    <a:lnTo>
                      <a:pt x="80" y="464"/>
                    </a:lnTo>
                    <a:lnTo>
                      <a:pt x="62" y="446"/>
                    </a:lnTo>
                    <a:lnTo>
                      <a:pt x="46" y="424"/>
                    </a:lnTo>
                    <a:lnTo>
                      <a:pt x="32" y="402"/>
                    </a:lnTo>
                    <a:lnTo>
                      <a:pt x="22" y="378"/>
                    </a:lnTo>
                    <a:lnTo>
                      <a:pt x="12" y="352"/>
                    </a:lnTo>
                    <a:lnTo>
                      <a:pt x="6" y="326"/>
                    </a:lnTo>
                    <a:lnTo>
                      <a:pt x="2" y="30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2" y="244"/>
                    </a:lnTo>
                    <a:lnTo>
                      <a:pt x="6" y="218"/>
                    </a:lnTo>
                    <a:lnTo>
                      <a:pt x="12" y="192"/>
                    </a:lnTo>
                    <a:lnTo>
                      <a:pt x="22" y="166"/>
                    </a:lnTo>
                    <a:lnTo>
                      <a:pt x="32" y="142"/>
                    </a:lnTo>
                    <a:lnTo>
                      <a:pt x="46" y="120"/>
                    </a:lnTo>
                    <a:lnTo>
                      <a:pt x="62" y="98"/>
                    </a:lnTo>
                    <a:lnTo>
                      <a:pt x="80" y="80"/>
                    </a:lnTo>
                    <a:lnTo>
                      <a:pt x="98" y="62"/>
                    </a:lnTo>
                    <a:lnTo>
                      <a:pt x="120" y="46"/>
                    </a:lnTo>
                    <a:lnTo>
                      <a:pt x="142" y="32"/>
                    </a:lnTo>
                    <a:lnTo>
                      <a:pt x="166" y="22"/>
                    </a:lnTo>
                    <a:lnTo>
                      <a:pt x="192" y="12"/>
                    </a:lnTo>
                    <a:lnTo>
                      <a:pt x="218" y="6"/>
                    </a:lnTo>
                    <a:lnTo>
                      <a:pt x="244" y="2"/>
                    </a:lnTo>
                    <a:lnTo>
                      <a:pt x="272" y="0"/>
                    </a:lnTo>
                    <a:lnTo>
                      <a:pt x="272" y="0"/>
                    </a:lnTo>
                    <a:lnTo>
                      <a:pt x="300" y="2"/>
                    </a:lnTo>
                    <a:lnTo>
                      <a:pt x="326" y="6"/>
                    </a:lnTo>
                    <a:lnTo>
                      <a:pt x="352" y="12"/>
                    </a:lnTo>
                    <a:lnTo>
                      <a:pt x="378" y="22"/>
                    </a:lnTo>
                    <a:lnTo>
                      <a:pt x="402" y="32"/>
                    </a:lnTo>
                    <a:lnTo>
                      <a:pt x="424" y="46"/>
                    </a:lnTo>
                    <a:lnTo>
                      <a:pt x="446" y="62"/>
                    </a:lnTo>
                    <a:lnTo>
                      <a:pt x="464" y="80"/>
                    </a:lnTo>
                    <a:lnTo>
                      <a:pt x="482" y="98"/>
                    </a:lnTo>
                    <a:lnTo>
                      <a:pt x="498" y="120"/>
                    </a:lnTo>
                    <a:lnTo>
                      <a:pt x="512" y="142"/>
                    </a:lnTo>
                    <a:lnTo>
                      <a:pt x="522" y="166"/>
                    </a:lnTo>
                    <a:lnTo>
                      <a:pt x="532" y="192"/>
                    </a:lnTo>
                    <a:lnTo>
                      <a:pt x="538" y="218"/>
                    </a:lnTo>
                    <a:lnTo>
                      <a:pt x="542" y="244"/>
                    </a:lnTo>
                    <a:lnTo>
                      <a:pt x="544" y="272"/>
                    </a:lnTo>
                    <a:lnTo>
                      <a:pt x="544" y="272"/>
                    </a:lnTo>
                    <a:close/>
                  </a:path>
                </a:pathLst>
              </a:cu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74275" tIns="37125" rIns="74275" bIns="37125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3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3" name="Shape 25122">
                <a:extLst>
                  <a:ext uri="{FF2B5EF4-FFF2-40B4-BE49-F238E27FC236}">
                    <a16:creationId xmlns="" xmlns:a16="http://schemas.microsoft.com/office/drawing/2014/main" id="{B04DF12E-1AC6-4975-AC89-4A985E3B994F}"/>
                  </a:ext>
                </a:extLst>
              </p:cNvPr>
              <p:cNvSpPr/>
              <p:nvPr/>
            </p:nvSpPr>
            <p:spPr>
              <a:xfrm>
                <a:off x="3736749" y="1186539"/>
                <a:ext cx="406400" cy="406400"/>
              </a:xfrm>
              <a:custGeom>
                <a:avLst/>
                <a:gdLst/>
                <a:ahLst/>
                <a:cxnLst/>
                <a:rect l="0" t="0" r="0" b="0"/>
                <a:pathLst>
                  <a:path w="256" h="256" extrusionOk="0">
                    <a:moveTo>
                      <a:pt x="112" y="256"/>
                    </a:moveTo>
                    <a:lnTo>
                      <a:pt x="0" y="144"/>
                    </a:lnTo>
                    <a:lnTo>
                      <a:pt x="112" y="32"/>
                    </a:lnTo>
                    <a:lnTo>
                      <a:pt x="184" y="0"/>
                    </a:lnTo>
                    <a:lnTo>
                      <a:pt x="256" y="72"/>
                    </a:lnTo>
                    <a:lnTo>
                      <a:pt x="224" y="144"/>
                    </a:lnTo>
                    <a:lnTo>
                      <a:pt x="112" y="256"/>
                    </a:lnTo>
                    <a:close/>
                  </a:path>
                </a:pathLst>
              </a:custGeom>
              <a:grpFill/>
              <a:ln w="25400" cap="flat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4275" tIns="37125" rIns="74275" bIns="37125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3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4" name="Shape 25123">
                <a:extLst>
                  <a:ext uri="{FF2B5EF4-FFF2-40B4-BE49-F238E27FC236}">
                    <a16:creationId xmlns="" xmlns:a16="http://schemas.microsoft.com/office/drawing/2014/main" id="{AFF88EB1-F35D-4B62-8F93-8A440D6F5922}"/>
                  </a:ext>
                </a:extLst>
              </p:cNvPr>
              <p:cNvSpPr/>
              <p:nvPr/>
            </p:nvSpPr>
            <p:spPr>
              <a:xfrm>
                <a:off x="3987574" y="1278614"/>
                <a:ext cx="63500" cy="63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34" y="34"/>
                    </a:move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4" y="34"/>
                    </a:lnTo>
                    <a:close/>
                  </a:path>
                </a:pathLst>
              </a:custGeom>
              <a:grp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4275" tIns="37125" rIns="74275" bIns="37125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3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1179700" y="1695497"/>
            <a:ext cx="5047590" cy="1065155"/>
            <a:chOff x="1179700" y="1695497"/>
            <a:chExt cx="5047590" cy="1065155"/>
          </a:xfrm>
        </p:grpSpPr>
        <p:sp>
          <p:nvSpPr>
            <p:cNvPr id="3209" name="Shape 3209"/>
            <p:cNvSpPr/>
            <p:nvPr/>
          </p:nvSpPr>
          <p:spPr>
            <a:xfrm>
              <a:off x="1604129" y="1767816"/>
              <a:ext cx="4623161" cy="992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  <a:latin typeface="Trebuchet MS" panose="020B0603020202020204" pitchFamily="34" charset="0"/>
                  <a:ea typeface="Lato Black"/>
                  <a:cs typeface="Lato Black"/>
                  <a:sym typeface="Lato Black"/>
                </a:rPr>
                <a:t>Encontrar Fornecedores</a:t>
              </a:r>
              <a:endParaRPr sz="16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MY" sz="1138" dirty="0">
                <a:solidFill>
                  <a:srgbClr val="7F7F7F"/>
                </a:solidFill>
                <a:latin typeface="Trebuchet MS" panose="020B0603020202020204" pitchFamily="34" charset="0"/>
                <a:ea typeface="Lato Light"/>
                <a:cs typeface="Lato"/>
                <a:sym typeface="Lato"/>
              </a:endParaRPr>
            </a:p>
            <a:p>
              <a:r>
                <a:rPr lang="pt-BR" sz="1200" dirty="0" smtClean="0">
                  <a:latin typeface="Trebuchet MS" panose="020B0603020202020204" pitchFamily="34" charset="0"/>
                  <a:sym typeface="Lato"/>
                </a:rPr>
                <a:t>Pesquisa Peixe Urbano (2016): Item mais preocupante para as empresas é infraestrutura (37%) </a:t>
              </a:r>
              <a:endParaRPr lang="pt-BR" sz="1200" dirty="0">
                <a:latin typeface="Trebuchet MS" panose="020B0603020202020204" pitchFamily="34" charset="0"/>
                <a:sym typeface="Lato Light"/>
              </a:endParaRPr>
            </a:p>
          </p:txBody>
        </p:sp>
        <p:grpSp>
          <p:nvGrpSpPr>
            <p:cNvPr id="25" name="Shape 23414">
              <a:extLst>
                <a:ext uri="{FF2B5EF4-FFF2-40B4-BE49-F238E27FC236}">
                  <a16:creationId xmlns="" xmlns:a16="http://schemas.microsoft.com/office/drawing/2014/main" id="{79EE02D2-C315-40BA-8D08-31746893382A}"/>
                </a:ext>
              </a:extLst>
            </p:cNvPr>
            <p:cNvGrpSpPr/>
            <p:nvPr/>
          </p:nvGrpSpPr>
          <p:grpSpPr>
            <a:xfrm>
              <a:off x="1179700" y="1695497"/>
              <a:ext cx="432000" cy="432000"/>
              <a:chOff x="6934200" y="5537200"/>
              <a:chExt cx="863600" cy="863600"/>
            </a:xfrm>
            <a:noFill/>
          </p:grpSpPr>
          <p:sp>
            <p:nvSpPr>
              <p:cNvPr id="26" name="Shape 23415">
                <a:extLst>
                  <a:ext uri="{FF2B5EF4-FFF2-40B4-BE49-F238E27FC236}">
                    <a16:creationId xmlns="" xmlns:a16="http://schemas.microsoft.com/office/drawing/2014/main" id="{35820526-1AC6-4A85-A45A-E415D1A8F731}"/>
                  </a:ext>
                </a:extLst>
              </p:cNvPr>
              <p:cNvSpPr/>
              <p:nvPr/>
            </p:nvSpPr>
            <p:spPr>
              <a:xfrm>
                <a:off x="6934200" y="5537200"/>
                <a:ext cx="863600" cy="863600"/>
              </a:xfrm>
              <a:custGeom>
                <a:avLst/>
                <a:gdLst/>
                <a:ahLst/>
                <a:cxnLst/>
                <a:rect l="0" t="0" r="0" b="0"/>
                <a:pathLst>
                  <a:path w="544" h="544" extrusionOk="0">
                    <a:moveTo>
                      <a:pt x="544" y="272"/>
                    </a:moveTo>
                    <a:lnTo>
                      <a:pt x="544" y="272"/>
                    </a:lnTo>
                    <a:lnTo>
                      <a:pt x="542" y="300"/>
                    </a:lnTo>
                    <a:lnTo>
                      <a:pt x="538" y="326"/>
                    </a:lnTo>
                    <a:lnTo>
                      <a:pt x="532" y="352"/>
                    </a:lnTo>
                    <a:lnTo>
                      <a:pt x="522" y="378"/>
                    </a:lnTo>
                    <a:lnTo>
                      <a:pt x="512" y="402"/>
                    </a:lnTo>
                    <a:lnTo>
                      <a:pt x="498" y="424"/>
                    </a:lnTo>
                    <a:lnTo>
                      <a:pt x="482" y="446"/>
                    </a:lnTo>
                    <a:lnTo>
                      <a:pt x="464" y="464"/>
                    </a:lnTo>
                    <a:lnTo>
                      <a:pt x="446" y="482"/>
                    </a:lnTo>
                    <a:lnTo>
                      <a:pt x="424" y="498"/>
                    </a:lnTo>
                    <a:lnTo>
                      <a:pt x="402" y="512"/>
                    </a:lnTo>
                    <a:lnTo>
                      <a:pt x="378" y="522"/>
                    </a:lnTo>
                    <a:lnTo>
                      <a:pt x="352" y="532"/>
                    </a:lnTo>
                    <a:lnTo>
                      <a:pt x="326" y="538"/>
                    </a:lnTo>
                    <a:lnTo>
                      <a:pt x="300" y="542"/>
                    </a:lnTo>
                    <a:lnTo>
                      <a:pt x="272" y="544"/>
                    </a:lnTo>
                    <a:lnTo>
                      <a:pt x="272" y="544"/>
                    </a:lnTo>
                    <a:lnTo>
                      <a:pt x="244" y="542"/>
                    </a:lnTo>
                    <a:lnTo>
                      <a:pt x="218" y="538"/>
                    </a:lnTo>
                    <a:lnTo>
                      <a:pt x="192" y="532"/>
                    </a:lnTo>
                    <a:lnTo>
                      <a:pt x="166" y="522"/>
                    </a:lnTo>
                    <a:lnTo>
                      <a:pt x="142" y="512"/>
                    </a:lnTo>
                    <a:lnTo>
                      <a:pt x="120" y="498"/>
                    </a:lnTo>
                    <a:lnTo>
                      <a:pt x="98" y="482"/>
                    </a:lnTo>
                    <a:lnTo>
                      <a:pt x="80" y="464"/>
                    </a:lnTo>
                    <a:lnTo>
                      <a:pt x="62" y="446"/>
                    </a:lnTo>
                    <a:lnTo>
                      <a:pt x="46" y="424"/>
                    </a:lnTo>
                    <a:lnTo>
                      <a:pt x="32" y="402"/>
                    </a:lnTo>
                    <a:lnTo>
                      <a:pt x="22" y="378"/>
                    </a:lnTo>
                    <a:lnTo>
                      <a:pt x="12" y="352"/>
                    </a:lnTo>
                    <a:lnTo>
                      <a:pt x="6" y="326"/>
                    </a:lnTo>
                    <a:lnTo>
                      <a:pt x="2" y="30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2" y="244"/>
                    </a:lnTo>
                    <a:lnTo>
                      <a:pt x="6" y="218"/>
                    </a:lnTo>
                    <a:lnTo>
                      <a:pt x="12" y="192"/>
                    </a:lnTo>
                    <a:lnTo>
                      <a:pt x="22" y="166"/>
                    </a:lnTo>
                    <a:lnTo>
                      <a:pt x="32" y="142"/>
                    </a:lnTo>
                    <a:lnTo>
                      <a:pt x="46" y="120"/>
                    </a:lnTo>
                    <a:lnTo>
                      <a:pt x="62" y="98"/>
                    </a:lnTo>
                    <a:lnTo>
                      <a:pt x="80" y="80"/>
                    </a:lnTo>
                    <a:lnTo>
                      <a:pt x="98" y="62"/>
                    </a:lnTo>
                    <a:lnTo>
                      <a:pt x="120" y="46"/>
                    </a:lnTo>
                    <a:lnTo>
                      <a:pt x="142" y="32"/>
                    </a:lnTo>
                    <a:lnTo>
                      <a:pt x="166" y="22"/>
                    </a:lnTo>
                    <a:lnTo>
                      <a:pt x="192" y="12"/>
                    </a:lnTo>
                    <a:lnTo>
                      <a:pt x="218" y="6"/>
                    </a:lnTo>
                    <a:lnTo>
                      <a:pt x="244" y="2"/>
                    </a:lnTo>
                    <a:lnTo>
                      <a:pt x="272" y="0"/>
                    </a:lnTo>
                    <a:lnTo>
                      <a:pt x="272" y="0"/>
                    </a:lnTo>
                    <a:lnTo>
                      <a:pt x="300" y="2"/>
                    </a:lnTo>
                    <a:lnTo>
                      <a:pt x="326" y="6"/>
                    </a:lnTo>
                    <a:lnTo>
                      <a:pt x="352" y="12"/>
                    </a:lnTo>
                    <a:lnTo>
                      <a:pt x="378" y="22"/>
                    </a:lnTo>
                    <a:lnTo>
                      <a:pt x="402" y="32"/>
                    </a:lnTo>
                    <a:lnTo>
                      <a:pt x="424" y="46"/>
                    </a:lnTo>
                    <a:lnTo>
                      <a:pt x="446" y="62"/>
                    </a:lnTo>
                    <a:lnTo>
                      <a:pt x="464" y="80"/>
                    </a:lnTo>
                    <a:lnTo>
                      <a:pt x="482" y="98"/>
                    </a:lnTo>
                    <a:lnTo>
                      <a:pt x="498" y="120"/>
                    </a:lnTo>
                    <a:lnTo>
                      <a:pt x="512" y="142"/>
                    </a:lnTo>
                    <a:lnTo>
                      <a:pt x="522" y="166"/>
                    </a:lnTo>
                    <a:lnTo>
                      <a:pt x="532" y="192"/>
                    </a:lnTo>
                    <a:lnTo>
                      <a:pt x="538" y="218"/>
                    </a:lnTo>
                    <a:lnTo>
                      <a:pt x="542" y="244"/>
                    </a:lnTo>
                    <a:lnTo>
                      <a:pt x="544" y="272"/>
                    </a:lnTo>
                    <a:lnTo>
                      <a:pt x="544" y="272"/>
                    </a:lnTo>
                    <a:close/>
                  </a:path>
                </a:pathLst>
              </a:cu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74275" tIns="37125" rIns="74275" bIns="371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3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7" name="Shape 23416">
                <a:extLst>
                  <a:ext uri="{FF2B5EF4-FFF2-40B4-BE49-F238E27FC236}">
                    <a16:creationId xmlns="" xmlns:a16="http://schemas.microsoft.com/office/drawing/2014/main" id="{45B3A2A8-7BE5-4613-9406-F0F029234ECB}"/>
                  </a:ext>
                </a:extLst>
              </p:cNvPr>
              <p:cNvSpPr/>
              <p:nvPr/>
            </p:nvSpPr>
            <p:spPr>
              <a:xfrm>
                <a:off x="7169150" y="5772150"/>
                <a:ext cx="320675" cy="320675"/>
              </a:xfrm>
              <a:custGeom>
                <a:avLst/>
                <a:gdLst/>
                <a:ahLst/>
                <a:cxnLst/>
                <a:rect l="0" t="0" r="0" b="0"/>
                <a:pathLst>
                  <a:path w="202" h="202" extrusionOk="0">
                    <a:moveTo>
                      <a:pt x="202" y="102"/>
                    </a:moveTo>
                    <a:lnTo>
                      <a:pt x="202" y="102"/>
                    </a:lnTo>
                    <a:lnTo>
                      <a:pt x="200" y="122"/>
                    </a:lnTo>
                    <a:lnTo>
                      <a:pt x="194" y="140"/>
                    </a:lnTo>
                    <a:lnTo>
                      <a:pt x="186" y="158"/>
                    </a:lnTo>
                    <a:lnTo>
                      <a:pt x="172" y="172"/>
                    </a:lnTo>
                    <a:lnTo>
                      <a:pt x="158" y="186"/>
                    </a:lnTo>
                    <a:lnTo>
                      <a:pt x="140" y="194"/>
                    </a:lnTo>
                    <a:lnTo>
                      <a:pt x="122" y="200"/>
                    </a:lnTo>
                    <a:lnTo>
                      <a:pt x="102" y="202"/>
                    </a:lnTo>
                    <a:lnTo>
                      <a:pt x="102" y="202"/>
                    </a:lnTo>
                    <a:lnTo>
                      <a:pt x="82" y="200"/>
                    </a:lnTo>
                    <a:lnTo>
                      <a:pt x="62" y="194"/>
                    </a:lnTo>
                    <a:lnTo>
                      <a:pt x="46" y="186"/>
                    </a:lnTo>
                    <a:lnTo>
                      <a:pt x="30" y="172"/>
                    </a:lnTo>
                    <a:lnTo>
                      <a:pt x="18" y="158"/>
                    </a:lnTo>
                    <a:lnTo>
                      <a:pt x="8" y="140"/>
                    </a:lnTo>
                    <a:lnTo>
                      <a:pt x="2" y="12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2" y="82"/>
                    </a:lnTo>
                    <a:lnTo>
                      <a:pt x="8" y="62"/>
                    </a:lnTo>
                    <a:lnTo>
                      <a:pt x="18" y="46"/>
                    </a:lnTo>
                    <a:lnTo>
                      <a:pt x="30" y="30"/>
                    </a:lnTo>
                    <a:lnTo>
                      <a:pt x="46" y="18"/>
                    </a:lnTo>
                    <a:lnTo>
                      <a:pt x="62" y="8"/>
                    </a:lnTo>
                    <a:lnTo>
                      <a:pt x="82" y="2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122" y="2"/>
                    </a:lnTo>
                    <a:lnTo>
                      <a:pt x="140" y="8"/>
                    </a:lnTo>
                    <a:lnTo>
                      <a:pt x="158" y="18"/>
                    </a:lnTo>
                    <a:lnTo>
                      <a:pt x="172" y="30"/>
                    </a:lnTo>
                    <a:lnTo>
                      <a:pt x="186" y="46"/>
                    </a:lnTo>
                    <a:lnTo>
                      <a:pt x="194" y="62"/>
                    </a:lnTo>
                    <a:lnTo>
                      <a:pt x="200" y="82"/>
                    </a:lnTo>
                    <a:lnTo>
                      <a:pt x="202" y="102"/>
                    </a:lnTo>
                    <a:lnTo>
                      <a:pt x="202" y="102"/>
                    </a:lnTo>
                    <a:close/>
                  </a:path>
                </a:pathLst>
              </a:custGeom>
              <a:grpFill/>
              <a:ln w="25400" cap="flat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4275" tIns="37125" rIns="74275" bIns="371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3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8" name="Shape 23417">
                <a:extLst>
                  <a:ext uri="{FF2B5EF4-FFF2-40B4-BE49-F238E27FC236}">
                    <a16:creationId xmlns="" xmlns:a16="http://schemas.microsoft.com/office/drawing/2014/main" id="{7E14D58D-7C0B-4982-B333-61F74D9FD9F9}"/>
                  </a:ext>
                </a:extLst>
              </p:cNvPr>
              <p:cNvSpPr/>
              <p:nvPr/>
            </p:nvSpPr>
            <p:spPr>
              <a:xfrm>
                <a:off x="7219950" y="5822950"/>
                <a:ext cx="111125" cy="111125"/>
              </a:xfrm>
              <a:custGeom>
                <a:avLst/>
                <a:gdLst/>
                <a:ahLst/>
                <a:cxnLst/>
                <a:rect l="0" t="0" r="0" b="0"/>
                <a:pathLst>
                  <a:path w="70" h="70" extrusionOk="0">
                    <a:moveTo>
                      <a:pt x="0" y="70"/>
                    </a:moveTo>
                    <a:lnTo>
                      <a:pt x="0" y="70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2" y="32"/>
                    </a:lnTo>
                    <a:lnTo>
                      <a:pt x="22" y="20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56" y="2"/>
                    </a:lnTo>
                    <a:lnTo>
                      <a:pt x="70" y="0"/>
                    </a:lnTo>
                  </a:path>
                </a:pathLst>
              </a:custGeom>
              <a:grpFill/>
              <a:ln w="25400" cap="flat" cmpd="sng">
                <a:solidFill>
                  <a:srgbClr val="5BBE7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74275" tIns="37125" rIns="74275" bIns="371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3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9" name="Shape 23418">
                <a:extLst>
                  <a:ext uri="{FF2B5EF4-FFF2-40B4-BE49-F238E27FC236}">
                    <a16:creationId xmlns="" xmlns:a16="http://schemas.microsoft.com/office/drawing/2014/main" id="{AE7CA592-DF74-4692-8306-BB85102793EF}"/>
                  </a:ext>
                </a:extLst>
              </p:cNvPr>
              <p:cNvSpPr/>
              <p:nvPr/>
            </p:nvSpPr>
            <p:spPr>
              <a:xfrm>
                <a:off x="7419975" y="6022975"/>
                <a:ext cx="130175" cy="130175"/>
              </a:xfrm>
              <a:custGeom>
                <a:avLst/>
                <a:gdLst/>
                <a:ahLst/>
                <a:cxnLst/>
                <a:rect l="0" t="0" r="0" b="0"/>
                <a:pathLst>
                  <a:path w="82" h="82" extrusionOk="0">
                    <a:moveTo>
                      <a:pt x="28" y="0"/>
                    </a:moveTo>
                    <a:lnTo>
                      <a:pt x="78" y="50"/>
                    </a:lnTo>
                    <a:lnTo>
                      <a:pt x="78" y="50"/>
                    </a:lnTo>
                    <a:lnTo>
                      <a:pt x="82" y="56"/>
                    </a:lnTo>
                    <a:lnTo>
                      <a:pt x="82" y="62"/>
                    </a:lnTo>
                    <a:lnTo>
                      <a:pt x="82" y="68"/>
                    </a:lnTo>
                    <a:lnTo>
                      <a:pt x="78" y="74"/>
                    </a:lnTo>
                    <a:lnTo>
                      <a:pt x="74" y="78"/>
                    </a:lnTo>
                    <a:lnTo>
                      <a:pt x="74" y="78"/>
                    </a:lnTo>
                    <a:lnTo>
                      <a:pt x="68" y="82"/>
                    </a:lnTo>
                    <a:lnTo>
                      <a:pt x="62" y="82"/>
                    </a:lnTo>
                    <a:lnTo>
                      <a:pt x="56" y="82"/>
                    </a:lnTo>
                    <a:lnTo>
                      <a:pt x="50" y="78"/>
                    </a:lnTo>
                    <a:lnTo>
                      <a:pt x="0" y="28"/>
                    </a:lnTo>
                  </a:path>
                </a:pathLst>
              </a:custGeom>
              <a:grpFill/>
              <a:ln w="25400" cap="flat" cmpd="sng">
                <a:solidFill>
                  <a:srgbClr val="5BBE7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74275" tIns="37125" rIns="74275" bIns="371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3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</p:grpSp>
      </p:grpSp>
      <p:grpSp>
        <p:nvGrpSpPr>
          <p:cNvPr id="18" name="Grupo 17"/>
          <p:cNvGrpSpPr/>
          <p:nvPr/>
        </p:nvGrpSpPr>
        <p:grpSpPr>
          <a:xfrm>
            <a:off x="1197207" y="4519594"/>
            <a:ext cx="5029702" cy="1058522"/>
            <a:chOff x="1197207" y="4519594"/>
            <a:chExt cx="5029702" cy="1058522"/>
          </a:xfrm>
        </p:grpSpPr>
        <p:sp>
          <p:nvSpPr>
            <p:cNvPr id="3210" name="Shape 3210"/>
            <p:cNvSpPr/>
            <p:nvPr/>
          </p:nvSpPr>
          <p:spPr>
            <a:xfrm>
              <a:off x="1604509" y="4585280"/>
              <a:ext cx="4622400" cy="992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  <a:latin typeface="Trebuchet MS" panose="020B0603020202020204" pitchFamily="34" charset="0"/>
                  <a:ea typeface="Lato Black"/>
                  <a:cs typeface="Lato Black"/>
                  <a:sym typeface="Lato Black"/>
                </a:rPr>
                <a:t>Comunicação</a:t>
              </a: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1300" b="1" dirty="0">
                <a:solidFill>
                  <a:schemeClr val="accent3"/>
                </a:solidFill>
                <a:latin typeface="Trebuchet MS" panose="020B0603020202020204" pitchFamily="34" charset="0"/>
                <a:ea typeface="Lato Black"/>
                <a:cs typeface="Lato Black"/>
                <a:sym typeface="Lato Black"/>
              </a:endParaRPr>
            </a:p>
            <a:p>
              <a:r>
                <a:rPr lang="pt-BR" sz="1200" dirty="0">
                  <a:latin typeface="Trebuchet MS" panose="020B0603020202020204" pitchFamily="34" charset="0"/>
                  <a:sym typeface="Lato Light"/>
                </a:rPr>
                <a:t>Difícil se comunicar com vários fornecedores de formas diferentes </a:t>
              </a:r>
            </a:p>
            <a:p>
              <a:endParaRPr lang="pt-BR" sz="1100" dirty="0">
                <a:latin typeface="Trebuchet MS" panose="020B0603020202020204" pitchFamily="34" charset="0"/>
              </a:endParaRPr>
            </a:p>
          </p:txBody>
        </p:sp>
        <p:grpSp>
          <p:nvGrpSpPr>
            <p:cNvPr id="30" name="Shape 22606">
              <a:extLst>
                <a:ext uri="{FF2B5EF4-FFF2-40B4-BE49-F238E27FC236}">
                  <a16:creationId xmlns="" xmlns:a16="http://schemas.microsoft.com/office/drawing/2014/main" id="{ACAF3950-4570-440C-A1F9-92EE035F1241}"/>
                </a:ext>
              </a:extLst>
            </p:cNvPr>
            <p:cNvGrpSpPr/>
            <p:nvPr/>
          </p:nvGrpSpPr>
          <p:grpSpPr>
            <a:xfrm>
              <a:off x="1197207" y="4519594"/>
              <a:ext cx="432000" cy="432000"/>
              <a:chOff x="5667828" y="500743"/>
              <a:chExt cx="863600" cy="863600"/>
            </a:xfrm>
            <a:noFill/>
          </p:grpSpPr>
          <p:sp>
            <p:nvSpPr>
              <p:cNvPr id="31" name="Shape 22607">
                <a:extLst>
                  <a:ext uri="{FF2B5EF4-FFF2-40B4-BE49-F238E27FC236}">
                    <a16:creationId xmlns="" xmlns:a16="http://schemas.microsoft.com/office/drawing/2014/main" id="{527F9E4E-19C7-4F67-A63C-D738D58F4038}"/>
                  </a:ext>
                </a:extLst>
              </p:cNvPr>
              <p:cNvSpPr/>
              <p:nvPr/>
            </p:nvSpPr>
            <p:spPr>
              <a:xfrm>
                <a:off x="5667828" y="500743"/>
                <a:ext cx="863600" cy="863600"/>
              </a:xfrm>
              <a:custGeom>
                <a:avLst/>
                <a:gdLst/>
                <a:ahLst/>
                <a:cxnLst/>
                <a:rect l="0" t="0" r="0" b="0"/>
                <a:pathLst>
                  <a:path w="544" h="544" extrusionOk="0">
                    <a:moveTo>
                      <a:pt x="544" y="272"/>
                    </a:moveTo>
                    <a:lnTo>
                      <a:pt x="544" y="272"/>
                    </a:lnTo>
                    <a:lnTo>
                      <a:pt x="542" y="300"/>
                    </a:lnTo>
                    <a:lnTo>
                      <a:pt x="538" y="326"/>
                    </a:lnTo>
                    <a:lnTo>
                      <a:pt x="532" y="352"/>
                    </a:lnTo>
                    <a:lnTo>
                      <a:pt x="522" y="378"/>
                    </a:lnTo>
                    <a:lnTo>
                      <a:pt x="512" y="402"/>
                    </a:lnTo>
                    <a:lnTo>
                      <a:pt x="498" y="424"/>
                    </a:lnTo>
                    <a:lnTo>
                      <a:pt x="482" y="446"/>
                    </a:lnTo>
                    <a:lnTo>
                      <a:pt x="464" y="464"/>
                    </a:lnTo>
                    <a:lnTo>
                      <a:pt x="446" y="482"/>
                    </a:lnTo>
                    <a:lnTo>
                      <a:pt x="424" y="498"/>
                    </a:lnTo>
                    <a:lnTo>
                      <a:pt x="402" y="512"/>
                    </a:lnTo>
                    <a:lnTo>
                      <a:pt x="378" y="522"/>
                    </a:lnTo>
                    <a:lnTo>
                      <a:pt x="352" y="532"/>
                    </a:lnTo>
                    <a:lnTo>
                      <a:pt x="326" y="538"/>
                    </a:lnTo>
                    <a:lnTo>
                      <a:pt x="300" y="542"/>
                    </a:lnTo>
                    <a:lnTo>
                      <a:pt x="272" y="544"/>
                    </a:lnTo>
                    <a:lnTo>
                      <a:pt x="272" y="544"/>
                    </a:lnTo>
                    <a:lnTo>
                      <a:pt x="244" y="542"/>
                    </a:lnTo>
                    <a:lnTo>
                      <a:pt x="218" y="538"/>
                    </a:lnTo>
                    <a:lnTo>
                      <a:pt x="192" y="532"/>
                    </a:lnTo>
                    <a:lnTo>
                      <a:pt x="166" y="522"/>
                    </a:lnTo>
                    <a:lnTo>
                      <a:pt x="142" y="512"/>
                    </a:lnTo>
                    <a:lnTo>
                      <a:pt x="120" y="498"/>
                    </a:lnTo>
                    <a:lnTo>
                      <a:pt x="98" y="482"/>
                    </a:lnTo>
                    <a:lnTo>
                      <a:pt x="80" y="464"/>
                    </a:lnTo>
                    <a:lnTo>
                      <a:pt x="62" y="446"/>
                    </a:lnTo>
                    <a:lnTo>
                      <a:pt x="46" y="424"/>
                    </a:lnTo>
                    <a:lnTo>
                      <a:pt x="32" y="402"/>
                    </a:lnTo>
                    <a:lnTo>
                      <a:pt x="22" y="378"/>
                    </a:lnTo>
                    <a:lnTo>
                      <a:pt x="12" y="352"/>
                    </a:lnTo>
                    <a:lnTo>
                      <a:pt x="6" y="326"/>
                    </a:lnTo>
                    <a:lnTo>
                      <a:pt x="2" y="300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2" y="244"/>
                    </a:lnTo>
                    <a:lnTo>
                      <a:pt x="6" y="218"/>
                    </a:lnTo>
                    <a:lnTo>
                      <a:pt x="12" y="192"/>
                    </a:lnTo>
                    <a:lnTo>
                      <a:pt x="22" y="166"/>
                    </a:lnTo>
                    <a:lnTo>
                      <a:pt x="32" y="142"/>
                    </a:lnTo>
                    <a:lnTo>
                      <a:pt x="46" y="120"/>
                    </a:lnTo>
                    <a:lnTo>
                      <a:pt x="62" y="98"/>
                    </a:lnTo>
                    <a:lnTo>
                      <a:pt x="80" y="80"/>
                    </a:lnTo>
                    <a:lnTo>
                      <a:pt x="98" y="62"/>
                    </a:lnTo>
                    <a:lnTo>
                      <a:pt x="120" y="46"/>
                    </a:lnTo>
                    <a:lnTo>
                      <a:pt x="142" y="32"/>
                    </a:lnTo>
                    <a:lnTo>
                      <a:pt x="166" y="22"/>
                    </a:lnTo>
                    <a:lnTo>
                      <a:pt x="192" y="12"/>
                    </a:lnTo>
                    <a:lnTo>
                      <a:pt x="218" y="6"/>
                    </a:lnTo>
                    <a:lnTo>
                      <a:pt x="244" y="2"/>
                    </a:lnTo>
                    <a:lnTo>
                      <a:pt x="272" y="0"/>
                    </a:lnTo>
                    <a:lnTo>
                      <a:pt x="272" y="0"/>
                    </a:lnTo>
                    <a:lnTo>
                      <a:pt x="300" y="2"/>
                    </a:lnTo>
                    <a:lnTo>
                      <a:pt x="326" y="6"/>
                    </a:lnTo>
                    <a:lnTo>
                      <a:pt x="352" y="12"/>
                    </a:lnTo>
                    <a:lnTo>
                      <a:pt x="378" y="22"/>
                    </a:lnTo>
                    <a:lnTo>
                      <a:pt x="402" y="32"/>
                    </a:lnTo>
                    <a:lnTo>
                      <a:pt x="424" y="46"/>
                    </a:lnTo>
                    <a:lnTo>
                      <a:pt x="446" y="62"/>
                    </a:lnTo>
                    <a:lnTo>
                      <a:pt x="464" y="80"/>
                    </a:lnTo>
                    <a:lnTo>
                      <a:pt x="482" y="98"/>
                    </a:lnTo>
                    <a:lnTo>
                      <a:pt x="498" y="120"/>
                    </a:lnTo>
                    <a:lnTo>
                      <a:pt x="512" y="142"/>
                    </a:lnTo>
                    <a:lnTo>
                      <a:pt x="522" y="166"/>
                    </a:lnTo>
                    <a:lnTo>
                      <a:pt x="532" y="192"/>
                    </a:lnTo>
                    <a:lnTo>
                      <a:pt x="538" y="218"/>
                    </a:lnTo>
                    <a:lnTo>
                      <a:pt x="542" y="244"/>
                    </a:lnTo>
                    <a:lnTo>
                      <a:pt x="544" y="272"/>
                    </a:lnTo>
                    <a:lnTo>
                      <a:pt x="544" y="272"/>
                    </a:lnTo>
                    <a:close/>
                  </a:path>
                </a:pathLst>
              </a:cu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74275" tIns="37125" rIns="74275" bIns="371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3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32" name="Shape 22608">
                <a:extLst>
                  <a:ext uri="{FF2B5EF4-FFF2-40B4-BE49-F238E27FC236}">
                    <a16:creationId xmlns="" xmlns:a16="http://schemas.microsoft.com/office/drawing/2014/main" id="{4DEEA10D-9798-4E43-ACFB-E69B43613A48}"/>
                  </a:ext>
                </a:extLst>
              </p:cNvPr>
              <p:cNvSpPr/>
              <p:nvPr/>
            </p:nvSpPr>
            <p:spPr>
              <a:xfrm>
                <a:off x="5839278" y="786493"/>
                <a:ext cx="365125" cy="346075"/>
              </a:xfrm>
              <a:custGeom>
                <a:avLst/>
                <a:gdLst/>
                <a:ahLst/>
                <a:cxnLst/>
                <a:rect l="0" t="0" r="0" b="0"/>
                <a:pathLst>
                  <a:path w="230" h="218" extrusionOk="0">
                    <a:moveTo>
                      <a:pt x="202" y="0"/>
                    </a:moveTo>
                    <a:lnTo>
                      <a:pt x="28" y="0"/>
                    </a:lnTo>
                    <a:lnTo>
                      <a:pt x="28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146"/>
                    </a:lnTo>
                    <a:lnTo>
                      <a:pt x="0" y="146"/>
                    </a:lnTo>
                    <a:lnTo>
                      <a:pt x="4" y="158"/>
                    </a:lnTo>
                    <a:lnTo>
                      <a:pt x="8" y="166"/>
                    </a:lnTo>
                    <a:lnTo>
                      <a:pt x="18" y="172"/>
                    </a:lnTo>
                    <a:lnTo>
                      <a:pt x="28" y="174"/>
                    </a:lnTo>
                    <a:lnTo>
                      <a:pt x="54" y="174"/>
                    </a:lnTo>
                    <a:lnTo>
                      <a:pt x="54" y="218"/>
                    </a:lnTo>
                    <a:lnTo>
                      <a:pt x="108" y="174"/>
                    </a:lnTo>
                    <a:lnTo>
                      <a:pt x="202" y="174"/>
                    </a:lnTo>
                    <a:lnTo>
                      <a:pt x="202" y="174"/>
                    </a:lnTo>
                    <a:lnTo>
                      <a:pt x="214" y="172"/>
                    </a:lnTo>
                    <a:lnTo>
                      <a:pt x="222" y="166"/>
                    </a:lnTo>
                    <a:lnTo>
                      <a:pt x="228" y="158"/>
                    </a:lnTo>
                    <a:lnTo>
                      <a:pt x="230" y="146"/>
                    </a:lnTo>
                    <a:lnTo>
                      <a:pt x="230" y="28"/>
                    </a:lnTo>
                    <a:lnTo>
                      <a:pt x="230" y="28"/>
                    </a:lnTo>
                    <a:lnTo>
                      <a:pt x="228" y="16"/>
                    </a:lnTo>
                    <a:lnTo>
                      <a:pt x="222" y="8"/>
                    </a:lnTo>
                    <a:lnTo>
                      <a:pt x="214" y="2"/>
                    </a:lnTo>
                    <a:lnTo>
                      <a:pt x="202" y="0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25400" cap="flat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4275" tIns="37125" rIns="74275" bIns="371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3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33" name="Shape 22609">
                <a:extLst>
                  <a:ext uri="{FF2B5EF4-FFF2-40B4-BE49-F238E27FC236}">
                    <a16:creationId xmlns="" xmlns:a16="http://schemas.microsoft.com/office/drawing/2014/main" id="{095676A4-A149-433A-AD73-8D5C99F7BCC4}"/>
                  </a:ext>
                </a:extLst>
              </p:cNvPr>
              <p:cNvSpPr/>
              <p:nvPr/>
            </p:nvSpPr>
            <p:spPr>
              <a:xfrm>
                <a:off x="6052003" y="732518"/>
                <a:ext cx="307975" cy="292100"/>
              </a:xfrm>
              <a:custGeom>
                <a:avLst/>
                <a:gdLst/>
                <a:ahLst/>
                <a:cxnLst/>
                <a:rect l="0" t="0" r="0" b="0"/>
                <a:pathLst>
                  <a:path w="194" h="184" extrusionOk="0">
                    <a:moveTo>
                      <a:pt x="0" y="34"/>
                    </a:moveTo>
                    <a:lnTo>
                      <a:pt x="0" y="22"/>
                    </a:lnTo>
                    <a:lnTo>
                      <a:pt x="0" y="22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78" y="2"/>
                    </a:lnTo>
                    <a:lnTo>
                      <a:pt x="186" y="6"/>
                    </a:lnTo>
                    <a:lnTo>
                      <a:pt x="192" y="14"/>
                    </a:lnTo>
                    <a:lnTo>
                      <a:pt x="194" y="22"/>
                    </a:lnTo>
                    <a:lnTo>
                      <a:pt x="194" y="124"/>
                    </a:lnTo>
                    <a:lnTo>
                      <a:pt x="194" y="124"/>
                    </a:lnTo>
                    <a:lnTo>
                      <a:pt x="192" y="132"/>
                    </a:lnTo>
                    <a:lnTo>
                      <a:pt x="186" y="140"/>
                    </a:lnTo>
                    <a:lnTo>
                      <a:pt x="178" y="144"/>
                    </a:lnTo>
                    <a:lnTo>
                      <a:pt x="170" y="146"/>
                    </a:lnTo>
                    <a:lnTo>
                      <a:pt x="148" y="146"/>
                    </a:lnTo>
                    <a:lnTo>
                      <a:pt x="148" y="184"/>
                    </a:lnTo>
                    <a:lnTo>
                      <a:pt x="102" y="146"/>
                    </a:lnTo>
                  </a:path>
                </a:pathLst>
              </a:custGeom>
              <a:grpFill/>
              <a:ln w="25400" cap="flat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74275" tIns="37125" rIns="74275" bIns="371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63">
                  <a:solidFill>
                    <a:schemeClr val="dk1"/>
                  </a:solidFill>
                  <a:latin typeface="Trebuchet MS" panose="020B0603020202020204" pitchFamily="34" charset="0"/>
                  <a:ea typeface="Lato Light"/>
                  <a:cs typeface="Lato Light"/>
                  <a:sym typeface="Lato Light"/>
                </a:endParaRPr>
              </a:p>
            </p:txBody>
          </p:sp>
        </p:grpSp>
      </p:grpSp>
      <p:grpSp>
        <p:nvGrpSpPr>
          <p:cNvPr id="20" name="Grupo 19"/>
          <p:cNvGrpSpPr/>
          <p:nvPr/>
        </p:nvGrpSpPr>
        <p:grpSpPr>
          <a:xfrm>
            <a:off x="4207745" y="928837"/>
            <a:ext cx="4846880" cy="2022416"/>
            <a:chOff x="4207745" y="928837"/>
            <a:chExt cx="4846880" cy="2022416"/>
          </a:xfrm>
        </p:grpSpPr>
        <p:grpSp>
          <p:nvGrpSpPr>
            <p:cNvPr id="19" name="Grupo 18"/>
            <p:cNvGrpSpPr/>
            <p:nvPr/>
          </p:nvGrpSpPr>
          <p:grpSpPr>
            <a:xfrm>
              <a:off x="4207745" y="928837"/>
              <a:ext cx="4846880" cy="2022416"/>
              <a:chOff x="4207745" y="928837"/>
              <a:chExt cx="4846880" cy="2022416"/>
            </a:xfrm>
          </p:grpSpPr>
          <p:sp>
            <p:nvSpPr>
              <p:cNvPr id="35" name="Shape 3329"/>
              <p:cNvSpPr/>
              <p:nvPr/>
            </p:nvSpPr>
            <p:spPr>
              <a:xfrm flipH="1">
                <a:off x="6713658" y="928837"/>
                <a:ext cx="2022416" cy="202241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600" dirty="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grpSp>
            <p:nvGrpSpPr>
              <p:cNvPr id="16" name="Grupo 15"/>
              <p:cNvGrpSpPr/>
              <p:nvPr/>
            </p:nvGrpSpPr>
            <p:grpSpPr>
              <a:xfrm>
                <a:off x="4207745" y="1045580"/>
                <a:ext cx="4846880" cy="1743400"/>
                <a:chOff x="4207745" y="1045580"/>
                <a:chExt cx="4846880" cy="1743400"/>
              </a:xfrm>
            </p:grpSpPr>
            <p:grpSp>
              <p:nvGrpSpPr>
                <p:cNvPr id="15" name="Grupo 14"/>
                <p:cNvGrpSpPr/>
                <p:nvPr/>
              </p:nvGrpSpPr>
              <p:grpSpPr>
                <a:xfrm>
                  <a:off x="4207745" y="1403164"/>
                  <a:ext cx="4846880" cy="1385816"/>
                  <a:chOff x="4207745" y="1403164"/>
                  <a:chExt cx="4846880" cy="1385816"/>
                </a:xfrm>
              </p:grpSpPr>
              <p:cxnSp>
                <p:nvCxnSpPr>
                  <p:cNvPr id="34" name="Shape 3320"/>
                  <p:cNvCxnSpPr>
                    <a:endCxn id="35" idx="6"/>
                  </p:cNvCxnSpPr>
                  <p:nvPr/>
                </p:nvCxnSpPr>
                <p:spPr>
                  <a:xfrm>
                    <a:off x="4207745" y="1938497"/>
                    <a:ext cx="2505913" cy="15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FBFB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graphicFrame>
                <p:nvGraphicFramePr>
                  <p:cNvPr id="10" name="Gráfico 9"/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034684776"/>
                      </p:ext>
                    </p:extLst>
                  </p:nvPr>
                </p:nvGraphicFramePr>
                <p:xfrm>
                  <a:off x="6432862" y="1403164"/>
                  <a:ext cx="2621763" cy="1385816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5"/>
                  </a:graphicData>
                </a:graphic>
              </p:graphicFrame>
            </p:grpSp>
            <p:sp>
              <p:nvSpPr>
                <p:cNvPr id="13" name="Retângulo 12"/>
                <p:cNvSpPr/>
                <p:nvPr/>
              </p:nvSpPr>
              <p:spPr>
                <a:xfrm>
                  <a:off x="7105348" y="1045580"/>
                  <a:ext cx="127679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 sz="900" b="0" i="0" u="none" strike="noStrike" kern="1200" spc="0" baseline="0">
                      <a:solidFill>
                        <a:srgbClr val="7EC44E">
                          <a:lumMod val="20000"/>
                          <a:lumOff val="80000"/>
                        </a:srgb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pt-BR" kern="1200" dirty="0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Maior dificuldade em </a:t>
                  </a:r>
                </a:p>
                <a:p>
                  <a:pPr algn="ctr">
                    <a:defRPr sz="900" b="0" i="0" u="none" strike="noStrike" kern="1200" spc="0" baseline="0">
                      <a:solidFill>
                        <a:srgbClr val="7EC44E">
                          <a:lumMod val="20000"/>
                          <a:lumOff val="80000"/>
                        </a:srgb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pt-BR" b="1" kern="1200" dirty="0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Infraestrutura:</a:t>
                  </a:r>
                </a:p>
              </p:txBody>
            </p:sp>
          </p:grpSp>
        </p:grpSp>
        <p:sp>
          <p:nvSpPr>
            <p:cNvPr id="11" name="CaixaDeTexto 10"/>
            <p:cNvSpPr txBox="1"/>
            <p:nvPr/>
          </p:nvSpPr>
          <p:spPr>
            <a:xfrm>
              <a:off x="6927596" y="1532755"/>
              <a:ext cx="7938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 smtClean="0">
                  <a:solidFill>
                    <a:schemeClr val="bg1"/>
                  </a:solidFill>
                  <a:latin typeface="Trebuchet MS" panose="020B0603020202020204" pitchFamily="34" charset="0"/>
                </a:rPr>
                <a:t>Dependência</a:t>
              </a:r>
            </a:p>
            <a:p>
              <a:pPr algn="ctr"/>
              <a:r>
                <a:rPr lang="pt-BR" sz="800" dirty="0" smtClean="0">
                  <a:solidFill>
                    <a:schemeClr val="bg1"/>
                  </a:solidFill>
                  <a:latin typeface="Trebuchet MS" panose="020B0603020202020204" pitchFamily="34" charset="0"/>
                </a:rPr>
                <a:t> de poucos</a:t>
              </a:r>
            </a:p>
            <a:p>
              <a:pPr algn="ctr"/>
              <a:r>
                <a:rPr lang="pt-BR" sz="800" dirty="0" smtClean="0">
                  <a:solidFill>
                    <a:schemeClr val="bg1"/>
                  </a:solidFill>
                  <a:latin typeface="Trebuchet MS" panose="020B0603020202020204" pitchFamily="34" charset="0"/>
                </a:rPr>
                <a:t>fornecedores</a:t>
              </a:r>
              <a:endParaRPr lang="pt-BR" sz="800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734186" y="1733829"/>
              <a:ext cx="821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 smtClean="0">
                  <a:solidFill>
                    <a:schemeClr val="tx1">
                      <a:lumMod val="10000"/>
                      <a:lumOff val="90000"/>
                    </a:schemeClr>
                  </a:solidFill>
                  <a:latin typeface="Trebuchet MS" panose="020B0603020202020204" pitchFamily="34" charset="0"/>
                </a:rPr>
                <a:t>Falta de </a:t>
              </a:r>
            </a:p>
            <a:p>
              <a:pPr algn="ctr"/>
              <a:r>
                <a:rPr lang="pt-BR" sz="800" dirty="0" smtClean="0">
                  <a:solidFill>
                    <a:schemeClr val="tx1">
                      <a:lumMod val="10000"/>
                      <a:lumOff val="90000"/>
                    </a:schemeClr>
                  </a:solidFill>
                  <a:latin typeface="Trebuchet MS" panose="020B0603020202020204" pitchFamily="34" charset="0"/>
                </a:rPr>
                <a:t>Fornecedores</a:t>
              </a:r>
            </a:p>
            <a:p>
              <a:pPr algn="ctr"/>
              <a:r>
                <a:rPr lang="pt-BR" sz="800" dirty="0" smtClean="0">
                  <a:solidFill>
                    <a:schemeClr val="tx1">
                      <a:lumMod val="10000"/>
                      <a:lumOff val="90000"/>
                    </a:schemeClr>
                  </a:solidFill>
                  <a:latin typeface="Trebuchet MS" panose="020B0603020202020204" pitchFamily="34" charset="0"/>
                </a:rPr>
                <a:t>qualificados</a:t>
              </a:r>
              <a:endParaRPr lang="pt-BR" sz="800" dirty="0">
                <a:solidFill>
                  <a:schemeClr val="tx1">
                    <a:lumMod val="10000"/>
                    <a:lumOff val="90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39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4114">
        <p:fade thruBlk="1"/>
      </p:transition>
    </mc:Choice>
    <mc:Fallback xmlns="">
      <p:transition advClick="0" advTm="14114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9000"/>
          </a:schemeClr>
        </a:solidFill>
        <a:effectLst/>
      </p:bgPr>
    </p:bg>
    <p:spTree>
      <p:nvGrpSpPr>
        <p:cNvPr id="1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-1057021" y="0"/>
            <a:ext cx="12112524" cy="6888679"/>
            <a:chOff x="-1057021" y="0"/>
            <a:chExt cx="12112524" cy="6888679"/>
          </a:xfrm>
        </p:grpSpPr>
        <p:pic>
          <p:nvPicPr>
            <p:cNvPr id="1030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tângulo 52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488" name="Shape 3488"/>
          <p:cNvSpPr txBox="1">
            <a:spLocks noGrp="1"/>
          </p:cNvSpPr>
          <p:nvPr>
            <p:ph type="title"/>
          </p:nvPr>
        </p:nvSpPr>
        <p:spPr>
          <a:xfrm>
            <a:off x="685743" y="363764"/>
            <a:ext cx="8543925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</a:pPr>
            <a:r>
              <a:rPr lang="en-MY" sz="3575" b="1" i="0" u="none" strike="noStrike" cap="none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Solução</a:t>
            </a:r>
            <a:endParaRPr sz="3575" b="1" i="0" u="none" strike="noStrike" cap="none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sym typeface="Lato Black"/>
            </a:endParaRPr>
          </a:p>
        </p:txBody>
      </p:sp>
      <p:cxnSp>
        <p:nvCxnSpPr>
          <p:cNvPr id="3490" name="Shape 3490"/>
          <p:cNvCxnSpPr/>
          <p:nvPr/>
        </p:nvCxnSpPr>
        <p:spPr>
          <a:xfrm>
            <a:off x="402526" y="3815423"/>
            <a:ext cx="9057667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3493" name="Shape 3493"/>
          <p:cNvSpPr/>
          <p:nvPr/>
        </p:nvSpPr>
        <p:spPr>
          <a:xfrm>
            <a:off x="4712691" y="3570408"/>
            <a:ext cx="490031" cy="49003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 dirty="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511" name="Shape 3511"/>
          <p:cNvSpPr/>
          <p:nvPr/>
        </p:nvSpPr>
        <p:spPr>
          <a:xfrm>
            <a:off x="1759563" y="2235903"/>
            <a:ext cx="2491411" cy="99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Redução de custo</a:t>
            </a:r>
            <a:endParaRPr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38" dirty="0" smtClean="0">
              <a:solidFill>
                <a:srgbClr val="7F7F7F"/>
              </a:solidFill>
              <a:latin typeface="Trebuchet MS" panose="020B0603020202020204" pitchFamily="34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38" dirty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"/>
              </a:rPr>
              <a:t>Ao </a:t>
            </a:r>
            <a:r>
              <a:rPr lang="en-MY" sz="1138" dirty="0" err="1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encontrar</a:t>
            </a:r>
            <a:r>
              <a:rPr lang="en-MY" sz="1138" dirty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o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menor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preço</a:t>
            </a:r>
            <a:endParaRPr sz="1138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512" name="Shape 3512"/>
          <p:cNvSpPr/>
          <p:nvPr/>
        </p:nvSpPr>
        <p:spPr>
          <a:xfrm>
            <a:off x="-29098" y="4652397"/>
            <a:ext cx="2491411" cy="99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Encontrar fornecedores</a:t>
            </a:r>
            <a:endParaRPr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38" dirty="0">
              <a:solidFill>
                <a:srgbClr val="7F7F7F"/>
              </a:solidFill>
              <a:latin typeface="Trebuchet MS" panose="020B0603020202020204" pitchFamily="34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Quando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buscar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pelo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produto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desejado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endParaRPr sz="1138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513" name="Shape 3513"/>
          <p:cNvSpPr/>
          <p:nvPr/>
        </p:nvSpPr>
        <p:spPr>
          <a:xfrm>
            <a:off x="3602814" y="4652397"/>
            <a:ext cx="2491411" cy="99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Lato"/>
                <a:sym typeface="Lato"/>
              </a:rPr>
              <a:t>Aumentar a margem</a:t>
            </a:r>
            <a:endParaRPr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38" dirty="0">
              <a:solidFill>
                <a:srgbClr val="7F7F7F"/>
              </a:solidFill>
              <a:latin typeface="Trebuchet MS" panose="020B0603020202020204" pitchFamily="34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Quando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comprar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coletivamente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com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outras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empresas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da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mesma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região</a:t>
            </a:r>
            <a:endParaRPr sz="1138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514" name="Shape 3514"/>
          <p:cNvSpPr/>
          <p:nvPr/>
        </p:nvSpPr>
        <p:spPr>
          <a:xfrm>
            <a:off x="7268194" y="4652397"/>
            <a:ext cx="2491411" cy="99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Lato"/>
                <a:sym typeface="Lato"/>
              </a:rPr>
              <a:t>Melhorar comunicação</a:t>
            </a:r>
            <a:endParaRPr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38" dirty="0">
              <a:solidFill>
                <a:srgbClr val="7F7F7F"/>
              </a:solidFill>
              <a:latin typeface="Trebuchet MS" panose="020B0603020202020204" pitchFamily="34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Ao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oferecer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um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único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canal de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comunicação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entre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empresas</a:t>
            </a:r>
            <a:r>
              <a:rPr lang="en-MY" sz="1138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e </a:t>
            </a:r>
            <a:r>
              <a:rPr lang="en-MY" sz="1138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fornecedores</a:t>
            </a:r>
            <a:endParaRPr sz="1138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515" name="Shape 3515"/>
          <p:cNvSpPr/>
          <p:nvPr/>
        </p:nvSpPr>
        <p:spPr>
          <a:xfrm>
            <a:off x="5336884" y="2235903"/>
            <a:ext cx="2491411" cy="99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Lato"/>
                <a:sym typeface="Lato"/>
              </a:rPr>
              <a:t>Aumentar vendas</a:t>
            </a:r>
            <a:endParaRPr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38" dirty="0" smtClean="0">
              <a:solidFill>
                <a:srgbClr val="7F7F7F"/>
              </a:solidFill>
              <a:latin typeface="Trebuchet MS" panose="020B0603020202020204" pitchFamily="34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38" dirty="0" smtClean="0">
                <a:solidFill>
                  <a:schemeClr val="tx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Quando fornecedores utilizam para efetivar vendas em um único lugar</a:t>
            </a:r>
            <a:endParaRPr sz="1138" dirty="0">
              <a:solidFill>
                <a:schemeClr val="tx1"/>
              </a:solidFill>
              <a:latin typeface="Trebuchet MS" panose="020B0603020202020204" pitchFamily="34" charset="0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smtClean="0">
                <a:solidFill>
                  <a:schemeClr val="tx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endParaRPr sz="1138" dirty="0">
              <a:solidFill>
                <a:schemeClr val="tx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FE55F8CE-C00B-429E-92D6-6199AC182E5D}"/>
              </a:ext>
            </a:extLst>
          </p:cNvPr>
          <p:cNvSpPr/>
          <p:nvPr/>
        </p:nvSpPr>
        <p:spPr>
          <a:xfrm>
            <a:off x="1303636" y="1288805"/>
            <a:ext cx="70600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latin typeface="Trebuchet MS" panose="020B0603020202020204" pitchFamily="34" charset="0"/>
              </a:rPr>
              <a:t>Uma </a:t>
            </a:r>
            <a:r>
              <a:rPr lang="pt-BR" sz="1600" b="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plataforma web </a:t>
            </a:r>
            <a:r>
              <a:rPr lang="pt-BR" sz="16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para empresas</a:t>
            </a:r>
            <a:r>
              <a:rPr lang="pt-BR" sz="1600" dirty="0" smtClean="0">
                <a:solidFill>
                  <a:srgbClr val="27A6C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que permite localizar fornecedores, encontrar o menor preço e </a:t>
            </a:r>
            <a:r>
              <a:rPr lang="pt-BR" sz="16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comprar coletivamente</a:t>
            </a:r>
            <a:r>
              <a:rPr lang="pt-BR" sz="1600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 para:</a:t>
            </a:r>
            <a:endParaRPr lang="pt-BR" sz="1600" b="1" dirty="0">
              <a:solidFill>
                <a:srgbClr val="27A6C2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854000" y="4545932"/>
            <a:ext cx="7462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>
            <a:off x="2694940" y="3815423"/>
            <a:ext cx="746200" cy="0"/>
          </a:xfrm>
          <a:prstGeom prst="line">
            <a:avLst/>
          </a:prstGeom>
          <a:ln>
            <a:solidFill>
              <a:srgbClr val="8DC9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>
          <a:xfrm>
            <a:off x="4494538" y="4545932"/>
            <a:ext cx="7462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Resultado de imagem para aumentar a margem"/>
          <p:cNvPicPr preferRelativeResize="0"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68"/>
          <a:stretch/>
        </p:blipFill>
        <p:spPr bwMode="auto">
          <a:xfrm>
            <a:off x="4275683" y="3257423"/>
            <a:ext cx="1116000" cy="1116000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aperto de mÃ£o negÃ³cio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1" y="3257423"/>
            <a:ext cx="1116000" cy="1116000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economizar dinheiro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27" y="3257423"/>
            <a:ext cx="1116000" cy="1116000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Conector reto 43"/>
          <p:cNvCxnSpPr/>
          <p:nvPr/>
        </p:nvCxnSpPr>
        <p:spPr>
          <a:xfrm>
            <a:off x="6521994" y="3815423"/>
            <a:ext cx="746200" cy="0"/>
          </a:xfrm>
          <a:prstGeom prst="line">
            <a:avLst/>
          </a:prstGeom>
          <a:ln>
            <a:solidFill>
              <a:srgbClr val="5BB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8140799" y="4545932"/>
            <a:ext cx="7462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Resultado de imagem para comunicaÃ§Ã£o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396" y="3257423"/>
            <a:ext cx="1116000" cy="1116000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Conector reto 46"/>
          <p:cNvCxnSpPr/>
          <p:nvPr/>
        </p:nvCxnSpPr>
        <p:spPr>
          <a:xfrm>
            <a:off x="2613052" y="3093118"/>
            <a:ext cx="7462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6276330" y="3093118"/>
            <a:ext cx="7462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Resultado de imagem para aumentar venda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39" y="3257423"/>
            <a:ext cx="1116000" cy="1116000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Á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482">
        <p:fade thruBlk="1"/>
      </p:transition>
    </mc:Choice>
    <mc:Fallback xmlns="">
      <p:transition advClick="0" advTm="13482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488" grpId="0"/>
      <p:bldP spid="3511" grpId="0"/>
      <p:bldP spid="3512" grpId="0"/>
      <p:bldP spid="3513" grpId="0"/>
      <p:bldP spid="3514" grpId="0"/>
      <p:bldP spid="3515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057021" y="0"/>
            <a:ext cx="12112524" cy="6888679"/>
            <a:chOff x="-1057021" y="0"/>
            <a:chExt cx="12112524" cy="6888679"/>
          </a:xfrm>
        </p:grpSpPr>
        <p:pic>
          <p:nvPicPr>
            <p:cNvPr id="18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tângulo 20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FD8AC1D-885A-4F1B-8084-C96BD5B3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Tamanho de Mercado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Shape 10266"/>
          <p:cNvSpPr/>
          <p:nvPr/>
        </p:nvSpPr>
        <p:spPr>
          <a:xfrm rot="10800000">
            <a:off x="1090864" y="1523508"/>
            <a:ext cx="3271143" cy="32711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101600" dir="5400000" algn="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Shape 10267"/>
          <p:cNvSpPr/>
          <p:nvPr/>
        </p:nvSpPr>
        <p:spPr>
          <a:xfrm rot="10800000" flipH="1">
            <a:off x="1457730" y="2224415"/>
            <a:ext cx="2561481" cy="25614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101600" dir="5400000" algn="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" name="Shape 10269"/>
          <p:cNvSpPr/>
          <p:nvPr/>
        </p:nvSpPr>
        <p:spPr>
          <a:xfrm rot="10800000" flipH="1">
            <a:off x="2008125" y="3322764"/>
            <a:ext cx="1436618" cy="143661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dist="101600" dir="5400000" algn="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5" name="Shape 10276"/>
          <p:cNvCxnSpPr/>
          <p:nvPr/>
        </p:nvCxnSpPr>
        <p:spPr>
          <a:xfrm>
            <a:off x="3010390" y="1907868"/>
            <a:ext cx="2572054" cy="9916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6" name="Shape 10277"/>
          <p:cNvCxnSpPr/>
          <p:nvPr/>
        </p:nvCxnSpPr>
        <p:spPr>
          <a:xfrm flipV="1">
            <a:off x="3010390" y="3056024"/>
            <a:ext cx="2572054" cy="1165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9" name="Shape 10280"/>
          <p:cNvCxnSpPr/>
          <p:nvPr/>
        </p:nvCxnSpPr>
        <p:spPr>
          <a:xfrm flipV="1">
            <a:off x="3010391" y="4288816"/>
            <a:ext cx="2572053" cy="2697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20" name="Shape 10281"/>
          <p:cNvSpPr/>
          <p:nvPr/>
        </p:nvSpPr>
        <p:spPr>
          <a:xfrm>
            <a:off x="5582444" y="1782596"/>
            <a:ext cx="3874377" cy="72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1600" b="1" dirty="0" err="1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PMEs</a:t>
            </a:r>
            <a:r>
              <a:rPr lang="pt-BR" sz="16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 brasileiras</a:t>
            </a:r>
          </a:p>
          <a:p>
            <a:endParaRPr lang="pt-BR" sz="1100" dirty="0" smtClean="0">
              <a:solidFill>
                <a:schemeClr val="tx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  <a:p>
            <a:r>
              <a:rPr lang="pt-BR" sz="1200" dirty="0" smtClean="0">
                <a:solidFill>
                  <a:schemeClr val="tx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SEBRAE (2014): “</a:t>
            </a:r>
            <a:r>
              <a:rPr lang="pt-BR" sz="1200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Juntas</a:t>
            </a:r>
            <a:r>
              <a:rPr lang="pt-BR" sz="1200" dirty="0">
                <a:solidFill>
                  <a:schemeClr val="tx1"/>
                </a:solidFill>
                <a:latin typeface="Trebuchet MS" panose="020B0603020202020204" pitchFamily="34" charset="0"/>
              </a:rPr>
              <a:t>, as cerca de 9 milhões de micro e pequenas empresas no País representam </a:t>
            </a:r>
            <a:r>
              <a:rPr lang="pt-BR" sz="1200" b="1" dirty="0">
                <a:solidFill>
                  <a:schemeClr val="accent1"/>
                </a:solidFill>
                <a:latin typeface="Trebuchet MS" panose="020B0603020202020204" pitchFamily="34" charset="0"/>
              </a:rPr>
              <a:t>27% do </a:t>
            </a:r>
            <a:r>
              <a:rPr lang="pt-BR" sz="1200" b="1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PIB (</a:t>
            </a:r>
            <a:r>
              <a:rPr lang="pt-BR" sz="1200" b="1" dirty="0">
                <a:solidFill>
                  <a:schemeClr val="accent1"/>
                </a:solidFill>
                <a:latin typeface="Trebuchet MS" panose="020B0603020202020204" pitchFamily="34" charset="0"/>
              </a:rPr>
              <a:t>R$ 599 </a:t>
            </a:r>
            <a:r>
              <a:rPr lang="pt-BR" sz="1200" b="1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bilhões</a:t>
            </a:r>
            <a:r>
              <a:rPr lang="pt-BR" sz="1200" b="1" i="1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)</a:t>
            </a:r>
            <a:r>
              <a:rPr lang="pt-BR" sz="1200" b="1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”</a:t>
            </a:r>
            <a:endParaRPr lang="pt-BR" sz="1200" b="1" dirty="0">
              <a:solidFill>
                <a:schemeClr val="accent1"/>
              </a:solidFill>
              <a:latin typeface="Trebuchet MS" panose="020B0603020202020204" pitchFamily="34" charset="0"/>
            </a:endParaRPr>
          </a:p>
          <a:p>
            <a:pPr lvl="0"/>
            <a:endParaRPr sz="1050" dirty="0">
              <a:solidFill>
                <a:schemeClr val="tx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6" name="Shape 10281"/>
          <p:cNvSpPr/>
          <p:nvPr/>
        </p:nvSpPr>
        <p:spPr>
          <a:xfrm>
            <a:off x="5591025" y="2963192"/>
            <a:ext cx="3874377" cy="72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1600" b="1" dirty="0" err="1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PMEs</a:t>
            </a:r>
            <a:r>
              <a:rPr lang="pt-BR" sz="16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 brasileiras de comércio, indústria e agronegócio</a:t>
            </a:r>
          </a:p>
          <a:p>
            <a:endParaRPr lang="pt-BR" sz="1200" dirty="0" smtClean="0">
              <a:solidFill>
                <a:schemeClr val="tx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  <a:p>
            <a:r>
              <a:rPr lang="pt-BR" sz="1200" dirty="0" err="1" smtClean="0">
                <a:solidFill>
                  <a:schemeClr val="tx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Empresômetro</a:t>
            </a:r>
            <a:r>
              <a:rPr lang="pt-BR" sz="1200" dirty="0" smtClean="0">
                <a:solidFill>
                  <a:schemeClr val="tx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(2013): Em média 4 milhões de empresas </a:t>
            </a:r>
            <a:r>
              <a:rPr lang="pt-BR" sz="1200" b="1" dirty="0" smtClean="0">
                <a:solidFill>
                  <a:schemeClr val="accent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(Estimado em R$325 bilhões)</a:t>
            </a:r>
            <a:endParaRPr lang="pt-BR" sz="1200" b="1" dirty="0">
              <a:solidFill>
                <a:schemeClr val="accent1"/>
              </a:solidFill>
              <a:latin typeface="Trebuchet MS" panose="020B0603020202020204" pitchFamily="34" charset="0"/>
            </a:endParaRPr>
          </a:p>
          <a:p>
            <a:pPr lvl="0"/>
            <a:endParaRPr sz="1100" dirty="0">
              <a:solidFill>
                <a:schemeClr val="accen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7" name="Shape 10281"/>
          <p:cNvSpPr/>
          <p:nvPr/>
        </p:nvSpPr>
        <p:spPr>
          <a:xfrm>
            <a:off x="5587009" y="4143787"/>
            <a:ext cx="3874377" cy="72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1600" b="1" dirty="0" err="1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PMEs</a:t>
            </a:r>
            <a:r>
              <a:rPr lang="pt-BR" sz="16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 brasileiras de alimentos saudáveis</a:t>
            </a:r>
          </a:p>
          <a:p>
            <a:endParaRPr lang="pt-BR" sz="1200" dirty="0" smtClean="0">
              <a:solidFill>
                <a:schemeClr val="tx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  <a:p>
            <a:r>
              <a:rPr lang="pt-BR" sz="1200" dirty="0" err="1" smtClean="0">
                <a:latin typeface="Trebuchet MS" panose="020B0603020202020204" pitchFamily="34" charset="0"/>
              </a:rPr>
              <a:t>Euromonitor</a:t>
            </a:r>
            <a:r>
              <a:rPr lang="pt-BR" sz="1200" dirty="0" smtClean="0">
                <a:latin typeface="Trebuchet MS" panose="020B0603020202020204" pitchFamily="34" charset="0"/>
              </a:rPr>
              <a:t> (2017) : O </a:t>
            </a:r>
            <a:r>
              <a:rPr lang="pt-BR" sz="1200" dirty="0">
                <a:latin typeface="Trebuchet MS" panose="020B0603020202020204" pitchFamily="34" charset="0"/>
              </a:rPr>
              <a:t>setor movimenta </a:t>
            </a:r>
            <a:r>
              <a:rPr lang="pt-BR" sz="1200" b="1" dirty="0">
                <a:solidFill>
                  <a:schemeClr val="accent1"/>
                </a:solidFill>
                <a:latin typeface="Trebuchet MS" panose="020B0603020202020204" pitchFamily="34" charset="0"/>
              </a:rPr>
              <a:t>R</a:t>
            </a:r>
            <a:r>
              <a:rPr lang="pt-BR" sz="1200" b="1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S 80 </a:t>
            </a:r>
            <a:r>
              <a:rPr lang="pt-BR" sz="1200" b="1" dirty="0">
                <a:solidFill>
                  <a:schemeClr val="accent1"/>
                </a:solidFill>
                <a:latin typeface="Trebuchet MS" panose="020B0603020202020204" pitchFamily="34" charset="0"/>
              </a:rPr>
              <a:t>bilhões por ano</a:t>
            </a:r>
            <a:r>
              <a:rPr lang="pt-BR" sz="1200" b="1" dirty="0">
                <a:latin typeface="Trebuchet MS" panose="020B0603020202020204" pitchFamily="34" charset="0"/>
              </a:rPr>
              <a:t> </a:t>
            </a:r>
            <a:r>
              <a:rPr lang="pt-BR" sz="1200" dirty="0">
                <a:latin typeface="Trebuchet MS" panose="020B0603020202020204" pitchFamily="34" charset="0"/>
              </a:rPr>
              <a:t>no </a:t>
            </a:r>
            <a:r>
              <a:rPr lang="pt-BR" sz="1200" dirty="0" smtClean="0">
                <a:latin typeface="Trebuchet MS" panose="020B0603020202020204" pitchFamily="34" charset="0"/>
              </a:rPr>
              <a:t>Brasil</a:t>
            </a:r>
            <a:r>
              <a:rPr lang="pt-BR" sz="1200" dirty="0">
                <a:latin typeface="Trebuchet MS" panose="020B0603020202020204" pitchFamily="34" charset="0"/>
              </a:rPr>
              <a:t>.</a:t>
            </a:r>
            <a:endParaRPr sz="1100" dirty="0">
              <a:solidFill>
                <a:schemeClr val="tx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29389" y="5646313"/>
            <a:ext cx="89274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i="1" dirty="0" smtClean="0">
                <a:solidFill>
                  <a:srgbClr val="5C6D7E"/>
                </a:solidFill>
                <a:latin typeface="Trebuchet MS" panose="020B0603020202020204" pitchFamily="34" charset="0"/>
              </a:rPr>
              <a:t>SEBRAE (2017): “O </a:t>
            </a:r>
            <a:r>
              <a:rPr lang="pt-BR" sz="1200" i="1" dirty="0">
                <a:solidFill>
                  <a:srgbClr val="5C6D7E"/>
                </a:solidFill>
                <a:latin typeface="Trebuchet MS" panose="020B0603020202020204" pitchFamily="34" charset="0"/>
              </a:rPr>
              <a:t>setor cresceu 98% nos últimos anos no Brasil. Investir em opções sem glúten e vegetarianas é tendência do mercado</a:t>
            </a:r>
            <a:r>
              <a:rPr lang="pt-BR" sz="1200" i="1" dirty="0" smtClean="0">
                <a:solidFill>
                  <a:srgbClr val="5C6D7E"/>
                </a:solidFill>
                <a:latin typeface="Trebuchet MS" panose="020B0603020202020204" pitchFamily="34" charset="0"/>
              </a:rPr>
              <a:t>.”</a:t>
            </a:r>
            <a:endParaRPr lang="pt-BR" sz="1200" dirty="0">
              <a:latin typeface="Trebuchet MS" panose="020B060302020202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776507" y="1913883"/>
            <a:ext cx="19239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Total </a:t>
            </a:r>
            <a:r>
              <a:rPr lang="pt-BR" sz="1100" b="1" i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Addressable</a:t>
            </a:r>
            <a:r>
              <a:rPr lang="pt-BR" sz="11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100" b="1" i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Market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1551285" y="3042129"/>
            <a:ext cx="2374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i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Serviceable</a:t>
            </a:r>
            <a:r>
              <a:rPr lang="pt-BR" sz="11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100" b="1" i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Addressable</a:t>
            </a:r>
            <a:r>
              <a:rPr lang="pt-BR" sz="11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 Market 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2221467" y="4059135"/>
            <a:ext cx="100700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b="1" i="1" dirty="0" err="1">
                <a:solidFill>
                  <a:schemeClr val="bg1"/>
                </a:solidFill>
              </a:rPr>
              <a:t>Serviceable</a:t>
            </a:r>
            <a:r>
              <a:rPr lang="pt-BR" sz="1100" b="1" i="1" dirty="0">
                <a:solidFill>
                  <a:schemeClr val="bg1"/>
                </a:solidFill>
              </a:rPr>
              <a:t> </a:t>
            </a:r>
            <a:endParaRPr lang="pt-BR" sz="1100" b="1" i="1" dirty="0" smtClean="0">
              <a:solidFill>
                <a:schemeClr val="bg1"/>
              </a:solidFill>
            </a:endParaRPr>
          </a:p>
          <a:p>
            <a:pPr algn="ctr"/>
            <a:r>
              <a:rPr lang="pt-BR" sz="1100" b="1" i="1" dirty="0" err="1" smtClean="0">
                <a:solidFill>
                  <a:schemeClr val="bg1"/>
                </a:solidFill>
              </a:rPr>
              <a:t>Obtainable</a:t>
            </a:r>
            <a:r>
              <a:rPr lang="pt-BR" sz="1100" b="1" i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sz="1100" b="1" i="1" dirty="0" smtClean="0">
                <a:solidFill>
                  <a:schemeClr val="bg1"/>
                </a:solidFill>
              </a:rPr>
              <a:t>Market</a:t>
            </a:r>
            <a:endParaRPr lang="pt-BR" sz="11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9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2189">
        <p:fade thruBlk="1"/>
      </p:transition>
    </mc:Choice>
    <mc:Fallback xmlns="">
      <p:transition advClick="0" advTm="22189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8" grpId="0" animBg="1"/>
      <p:bldP spid="20" grpId="0"/>
      <p:bldP spid="26" grpId="0"/>
      <p:bldP spid="27" grpId="0"/>
      <p:bldP spid="31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FD8AC1D-885A-4F1B-8084-C96BD5B3B3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1038" y="365125"/>
            <a:ext cx="8543925" cy="887413"/>
          </a:xfrm>
        </p:spPr>
        <p:txBody>
          <a:bodyPr>
            <a:normAutofit/>
          </a:bodyPr>
          <a:lstStyle/>
          <a:p>
            <a:pPr algn="ctr"/>
            <a:r>
              <a:rPr lang="pt-BR" sz="3580" b="1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Validação de Mercado</a:t>
            </a:r>
            <a:endParaRPr lang="pt-BR" sz="358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317789" y="5161110"/>
            <a:ext cx="12506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1.386.153.000</a:t>
            </a:r>
            <a:endParaRPr lang="pt-BR" sz="12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46701" y="2101583"/>
            <a:ext cx="7346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tx1"/>
                </a:solidFill>
                <a:latin typeface="Trebuchet MS" panose="020B0603020202020204" pitchFamily="34" charset="0"/>
              </a:rPr>
              <a:t>Criada</a:t>
            </a:r>
            <a:r>
              <a:rPr lang="en-US" sz="1200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rebuchet MS" panose="020B0603020202020204" pitchFamily="34" charset="0"/>
              </a:rPr>
              <a:t>em</a:t>
            </a:r>
            <a:r>
              <a:rPr lang="en-US" sz="1200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 2015 : “</a:t>
            </a:r>
            <a:r>
              <a:rPr lang="pt-PT" altLang="pt-BR" sz="1200" dirty="0" smtClean="0">
                <a:solidFill>
                  <a:srgbClr val="212121"/>
                </a:solidFill>
                <a:latin typeface="Trebuchet MS" panose="020B0603020202020204" pitchFamily="34" charset="0"/>
              </a:rPr>
              <a:t>Ouvimos </a:t>
            </a:r>
            <a:r>
              <a:rPr lang="pt-PT" altLang="pt-BR" sz="1200" dirty="0">
                <a:solidFill>
                  <a:srgbClr val="212121"/>
                </a:solidFill>
                <a:latin typeface="Trebuchet MS" panose="020B0603020202020204" pitchFamily="34" charset="0"/>
              </a:rPr>
              <a:t>de clientes empresariais que eles adoram a conveniência de fazer compras on-line e querem uma experiência de trabalho semelhante à de quando fazem compras em casa"</a:t>
            </a:r>
            <a:r>
              <a:rPr lang="pt-PT" altLang="pt-BR" sz="1200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endParaRPr lang="pt-BR" sz="12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346702" y="3616647"/>
            <a:ext cx="7091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Trebuchet MS" panose="020B0603020202020204" pitchFamily="34" charset="0"/>
              </a:rPr>
              <a:t/>
            </a:r>
            <a:br>
              <a:rPr lang="pt-BR" sz="1200" dirty="0">
                <a:latin typeface="Trebuchet MS" panose="020B0603020202020204" pitchFamily="34" charset="0"/>
              </a:rPr>
            </a:br>
            <a:r>
              <a:rPr lang="pt-BR" sz="1200" dirty="0">
                <a:latin typeface="Trebuchet MS" panose="020B0603020202020204" pitchFamily="34" charset="0"/>
              </a:rPr>
              <a:t>A </a:t>
            </a:r>
            <a:r>
              <a:rPr lang="pt-BR" sz="1200" dirty="0" err="1">
                <a:latin typeface="Trebuchet MS" panose="020B0603020202020204" pitchFamily="34" charset="0"/>
              </a:rPr>
              <a:t>IndiaMART</a:t>
            </a:r>
            <a:r>
              <a:rPr lang="pt-BR" sz="1200" dirty="0">
                <a:latin typeface="Trebuchet MS" panose="020B0603020202020204" pitchFamily="34" charset="0"/>
              </a:rPr>
              <a:t> anunciou seu financiamento da Série C em março de 2016. Seus investidores atuais incluem a Intel Capital, a Amadeus Capital, a </a:t>
            </a:r>
            <a:r>
              <a:rPr lang="pt-BR" sz="1200" dirty="0" err="1">
                <a:latin typeface="Trebuchet MS" panose="020B0603020202020204" pitchFamily="34" charset="0"/>
              </a:rPr>
              <a:t>WestBridge</a:t>
            </a:r>
            <a:r>
              <a:rPr lang="pt-BR" sz="1200" dirty="0">
                <a:latin typeface="Trebuchet MS" panose="020B0603020202020204" pitchFamily="34" charset="0"/>
              </a:rPr>
              <a:t> Capital e a </a:t>
            </a:r>
            <a:r>
              <a:rPr lang="pt-BR" sz="1200" dirty="0" err="1">
                <a:latin typeface="Trebuchet MS" panose="020B0603020202020204" pitchFamily="34" charset="0"/>
              </a:rPr>
              <a:t>Quona</a:t>
            </a:r>
            <a:r>
              <a:rPr lang="pt-BR" sz="1200" dirty="0">
                <a:latin typeface="Trebuchet MS" panose="020B0603020202020204" pitchFamily="34" charset="0"/>
              </a:rPr>
              <a:t> Capital.</a:t>
            </a:r>
          </a:p>
        </p:txBody>
      </p:sp>
      <p:pic>
        <p:nvPicPr>
          <p:cNvPr id="3078" name="Picture 6" descr="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33" y="4507509"/>
            <a:ext cx="995507" cy="33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1305757" y="4976462"/>
            <a:ext cx="63434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latin typeface="Trebuchet MS" panose="020B0603020202020204" pitchFamily="34" charset="0"/>
              </a:rPr>
              <a:t>Total de resultados em pesquisas sobre venda em atacado de produtos naturais no Brasil:</a:t>
            </a:r>
            <a:endParaRPr lang="pt-BR" sz="1200" dirty="0">
              <a:latin typeface="Trebuchet MS" panose="020B0603020202020204" pitchFamily="34" charset="0"/>
            </a:endParaRPr>
          </a:p>
        </p:txBody>
      </p:sp>
      <p:pic>
        <p:nvPicPr>
          <p:cNvPr id="3080" name="Picture 8" descr="IndiaM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39" y="2944319"/>
            <a:ext cx="1050401" cy="71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logo amazon busin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941" y="1704615"/>
            <a:ext cx="1150807" cy="2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88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932">
        <p:fade thruBlk="1"/>
      </p:transition>
    </mc:Choice>
    <mc:Fallback xmlns="">
      <p:transition advClick="0" advTm="10932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449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22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7" name="Shape 7787"/>
          <p:cNvSpPr/>
          <p:nvPr/>
        </p:nvSpPr>
        <p:spPr>
          <a:xfrm rot="5400000">
            <a:off x="3971865" y="3058463"/>
            <a:ext cx="1962274" cy="184929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7">
              <a:solidFill>
                <a:srgbClr val="FFFFFF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7785" name="Shape 7785"/>
          <p:cNvSpPr txBox="1">
            <a:spLocks noGrp="1"/>
          </p:cNvSpPr>
          <p:nvPr>
            <p:ph type="title" idx="4294967295"/>
          </p:nvPr>
        </p:nvSpPr>
        <p:spPr>
          <a:xfrm>
            <a:off x="651209" y="365125"/>
            <a:ext cx="8543925" cy="88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</a:pPr>
            <a:r>
              <a:rPr lang="en-MY" sz="3575" b="1" i="0" u="none" strike="noStrike" cap="none" dirty="0" err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Proposta</a:t>
            </a:r>
            <a:r>
              <a:rPr lang="en-MY" sz="3575" b="1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 de </a:t>
            </a:r>
            <a:r>
              <a:rPr lang="en-MY" sz="3575" b="1" i="0" u="none" strike="noStrike" cap="none" dirty="0" err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sym typeface="Lato Black"/>
              </a:rPr>
              <a:t>Valor</a:t>
            </a:r>
            <a:endParaRPr sz="3575" b="1" i="0" u="none" strike="noStrike" cap="none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sym typeface="Lato Black"/>
            </a:endParaRPr>
          </a:p>
        </p:txBody>
      </p:sp>
      <p:sp>
        <p:nvSpPr>
          <p:cNvPr id="7786" name="Shape 7786"/>
          <p:cNvSpPr txBox="1">
            <a:spLocks noGrp="1"/>
          </p:cNvSpPr>
          <p:nvPr>
            <p:ph type="subTitle" idx="4294967295"/>
          </p:nvPr>
        </p:nvSpPr>
        <p:spPr>
          <a:xfrm>
            <a:off x="1208421" y="1039813"/>
            <a:ext cx="7429500" cy="43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</a:pPr>
            <a:r>
              <a:rPr lang="en-MY" sz="1400" dirty="0" err="1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Foque</a:t>
            </a:r>
            <a:r>
              <a:rPr lang="en-MY" sz="1400" dirty="0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 </a:t>
            </a:r>
            <a:r>
              <a:rPr lang="en-MY" sz="1400" dirty="0" err="1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seu</a:t>
            </a:r>
            <a:r>
              <a:rPr lang="en-MY" sz="1400" dirty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 tempo e </a:t>
            </a:r>
            <a:r>
              <a:rPr lang="en-MY" sz="1400" dirty="0" err="1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dinheiro</a:t>
            </a:r>
            <a:r>
              <a:rPr lang="en-MY" sz="1400" dirty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 no que de </a:t>
            </a:r>
            <a:r>
              <a:rPr lang="en-MY" sz="1400" dirty="0" err="1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fato</a:t>
            </a:r>
            <a:r>
              <a:rPr lang="en-MY" sz="1400" dirty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 </a:t>
            </a:r>
            <a:r>
              <a:rPr lang="en-MY" sz="1400" dirty="0" err="1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importa</a:t>
            </a:r>
            <a:r>
              <a:rPr lang="en-MY" sz="1400" dirty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 para o </a:t>
            </a:r>
            <a:r>
              <a:rPr lang="en-MY" sz="1400" dirty="0" err="1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seu</a:t>
            </a:r>
            <a:r>
              <a:rPr lang="en-MY" sz="1400" dirty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 </a:t>
            </a:r>
            <a:r>
              <a:rPr lang="en-MY" sz="1400" dirty="0" err="1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Arial"/>
              </a:rPr>
              <a:t>negócio</a:t>
            </a:r>
            <a:endParaRPr sz="1400" dirty="0">
              <a:solidFill>
                <a:srgbClr val="002641"/>
              </a:solidFill>
              <a:latin typeface="Trebuchet MS" panose="020B0603020202020204" pitchFamily="34" charset="0"/>
              <a:ea typeface="Lato"/>
              <a:cs typeface="Lato"/>
            </a:endParaRPr>
          </a:p>
        </p:txBody>
      </p:sp>
      <p:sp>
        <p:nvSpPr>
          <p:cNvPr id="7788" name="Shape 7788"/>
          <p:cNvSpPr/>
          <p:nvPr/>
        </p:nvSpPr>
        <p:spPr>
          <a:xfrm>
            <a:off x="4684309" y="2580679"/>
            <a:ext cx="542234" cy="542234"/>
          </a:xfrm>
          <a:custGeom>
            <a:avLst/>
            <a:gdLst/>
            <a:ahLst/>
            <a:cxnLst/>
            <a:rect l="0" t="0" r="0" b="0"/>
            <a:pathLst>
              <a:path w="661361" h="661361" extrusionOk="0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15225" tIns="115225" rIns="115225" bIns="115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950">
                <a:solidFill>
                  <a:schemeClr val="lt1"/>
                </a:solidFill>
                <a:latin typeface="Trebuchet MS" panose="020B0603020202020204" pitchFamily="34" charset="0"/>
                <a:sym typeface="Arial"/>
              </a:rPr>
              <a:t></a:t>
            </a:r>
            <a:endParaRPr sz="195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7789" name="Shape 7789"/>
          <p:cNvSpPr/>
          <p:nvPr/>
        </p:nvSpPr>
        <p:spPr>
          <a:xfrm>
            <a:off x="3613620" y="3127457"/>
            <a:ext cx="542234" cy="542234"/>
          </a:xfrm>
          <a:custGeom>
            <a:avLst/>
            <a:gdLst/>
            <a:ahLst/>
            <a:cxnLst/>
            <a:rect l="0" t="0" r="0" b="0"/>
            <a:pathLst>
              <a:path w="661361" h="661361" extrusionOk="0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15225" tIns="115225" rIns="115225" bIns="115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950">
                <a:solidFill>
                  <a:schemeClr val="lt1"/>
                </a:solidFill>
                <a:latin typeface="Trebuchet MS" panose="020B0603020202020204" pitchFamily="34" charset="0"/>
                <a:sym typeface="Arial"/>
              </a:rPr>
              <a:t></a:t>
            </a:r>
            <a:endParaRPr sz="195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7790" name="Shape 7790"/>
          <p:cNvSpPr/>
          <p:nvPr/>
        </p:nvSpPr>
        <p:spPr>
          <a:xfrm>
            <a:off x="3625186" y="4340172"/>
            <a:ext cx="542234" cy="542234"/>
          </a:xfrm>
          <a:custGeom>
            <a:avLst/>
            <a:gdLst/>
            <a:ahLst/>
            <a:cxnLst/>
            <a:rect l="0" t="0" r="0" b="0"/>
            <a:pathLst>
              <a:path w="661361" h="661361" extrusionOk="0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5225" tIns="115225" rIns="115225" bIns="115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950">
                <a:solidFill>
                  <a:schemeClr val="lt1"/>
                </a:solidFill>
                <a:latin typeface="Trebuchet MS" panose="020B0603020202020204" pitchFamily="34" charset="0"/>
                <a:sym typeface="Arial"/>
              </a:rPr>
              <a:t></a:t>
            </a:r>
            <a:endParaRPr sz="195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7791" name="Shape 7791"/>
          <p:cNvSpPr/>
          <p:nvPr/>
        </p:nvSpPr>
        <p:spPr>
          <a:xfrm>
            <a:off x="5766618" y="3122452"/>
            <a:ext cx="542234" cy="542234"/>
          </a:xfrm>
          <a:custGeom>
            <a:avLst/>
            <a:gdLst/>
            <a:ahLst/>
            <a:cxnLst/>
            <a:rect l="0" t="0" r="0" b="0"/>
            <a:pathLst>
              <a:path w="661361" h="661361" extrusionOk="0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15225" tIns="115225" rIns="115225" bIns="115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950">
                <a:solidFill>
                  <a:schemeClr val="lt1"/>
                </a:solidFill>
                <a:latin typeface="Trebuchet MS" panose="020B0603020202020204" pitchFamily="34" charset="0"/>
                <a:sym typeface="Arial"/>
              </a:rPr>
              <a:t></a:t>
            </a:r>
            <a:endParaRPr sz="195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7792" name="Shape 7792"/>
          <p:cNvSpPr/>
          <p:nvPr/>
        </p:nvSpPr>
        <p:spPr>
          <a:xfrm>
            <a:off x="5764064" y="4343859"/>
            <a:ext cx="542234" cy="542234"/>
          </a:xfrm>
          <a:custGeom>
            <a:avLst/>
            <a:gdLst/>
            <a:ahLst/>
            <a:cxnLst/>
            <a:rect l="0" t="0" r="0" b="0"/>
            <a:pathLst>
              <a:path w="661361" h="661361" extrusionOk="0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15225" tIns="115225" rIns="115225" bIns="115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950">
                <a:solidFill>
                  <a:schemeClr val="lt1"/>
                </a:solidFill>
                <a:latin typeface="Trebuchet MS" panose="020B0603020202020204" pitchFamily="34" charset="0"/>
                <a:sym typeface="Arial"/>
              </a:rPr>
              <a:t></a:t>
            </a:r>
            <a:endParaRPr sz="195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7793" name="Shape 7793"/>
          <p:cNvSpPr/>
          <p:nvPr/>
        </p:nvSpPr>
        <p:spPr>
          <a:xfrm>
            <a:off x="4684309" y="4910856"/>
            <a:ext cx="542234" cy="542234"/>
          </a:xfrm>
          <a:custGeom>
            <a:avLst/>
            <a:gdLst/>
            <a:ahLst/>
            <a:cxnLst/>
            <a:rect l="0" t="0" r="0" b="0"/>
            <a:pathLst>
              <a:path w="661361" h="661361" extrusionOk="0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15225" tIns="115225" rIns="115225" bIns="115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950">
                <a:solidFill>
                  <a:schemeClr val="lt1"/>
                </a:solidFill>
                <a:latin typeface="Trebuchet MS" panose="020B0603020202020204" pitchFamily="34" charset="0"/>
                <a:sym typeface="Arial"/>
              </a:rPr>
              <a:t></a:t>
            </a:r>
            <a:endParaRPr sz="1950">
              <a:solidFill>
                <a:schemeClr val="lt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7794" name="Shape 7794"/>
          <p:cNvSpPr/>
          <p:nvPr/>
        </p:nvSpPr>
        <p:spPr>
          <a:xfrm>
            <a:off x="4343424" y="3373535"/>
            <a:ext cx="1219156" cy="1219148"/>
          </a:xfrm>
          <a:custGeom>
            <a:avLst/>
            <a:gdLst/>
            <a:ahLst/>
            <a:cxnLst/>
            <a:rect l="0" t="0" r="0" b="0"/>
            <a:pathLst>
              <a:path w="661361" h="661361" extrusionOk="0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115225" tIns="115225" rIns="115225" bIns="115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cxnSp>
        <p:nvCxnSpPr>
          <p:cNvPr id="7795" name="Shape 7795"/>
          <p:cNvCxnSpPr/>
          <p:nvPr/>
        </p:nvCxnSpPr>
        <p:spPr>
          <a:xfrm flipH="1">
            <a:off x="4953002" y="3033754"/>
            <a:ext cx="2" cy="321406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7796" name="Shape 7796"/>
          <p:cNvCxnSpPr/>
          <p:nvPr/>
        </p:nvCxnSpPr>
        <p:spPr>
          <a:xfrm>
            <a:off x="4953000" y="4592683"/>
            <a:ext cx="2" cy="371253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7797" name="Shape 7797"/>
          <p:cNvCxnSpPr>
            <a:stCxn id="7787" idx="4"/>
          </p:cNvCxnSpPr>
          <p:nvPr/>
        </p:nvCxnSpPr>
        <p:spPr>
          <a:xfrm flipH="1">
            <a:off x="5494680" y="3464294"/>
            <a:ext cx="382967" cy="205397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7798" name="Shape 7798"/>
          <p:cNvCxnSpPr>
            <a:endCxn id="7787" idx="1"/>
          </p:cNvCxnSpPr>
          <p:nvPr/>
        </p:nvCxnSpPr>
        <p:spPr>
          <a:xfrm flipH="1">
            <a:off x="4028357" y="4295166"/>
            <a:ext cx="382973" cy="206757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7799" name="Shape 7799"/>
          <p:cNvCxnSpPr>
            <a:stCxn id="7787" idx="5"/>
          </p:cNvCxnSpPr>
          <p:nvPr/>
        </p:nvCxnSpPr>
        <p:spPr>
          <a:xfrm flipH="1" flipV="1">
            <a:off x="5451641" y="4295166"/>
            <a:ext cx="426006" cy="206757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7800" name="Shape 7800"/>
          <p:cNvCxnSpPr>
            <a:endCxn id="7787" idx="2"/>
          </p:cNvCxnSpPr>
          <p:nvPr/>
        </p:nvCxnSpPr>
        <p:spPr>
          <a:xfrm flipH="1" flipV="1">
            <a:off x="4028357" y="3464294"/>
            <a:ext cx="370086" cy="236818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7801" name="Shape 7801"/>
          <p:cNvSpPr/>
          <p:nvPr/>
        </p:nvSpPr>
        <p:spPr>
          <a:xfrm>
            <a:off x="1690632" y="3145077"/>
            <a:ext cx="1731234" cy="1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b="1" dirty="0" err="1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Compra</a:t>
            </a:r>
            <a:r>
              <a:rPr lang="en-MY" sz="1138" b="1" dirty="0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 </a:t>
            </a:r>
            <a:r>
              <a:rPr lang="en-MY" sz="1138" b="1" dirty="0" err="1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coletiva</a:t>
            </a:r>
            <a:endParaRPr sz="1138" b="1" dirty="0">
              <a:solidFill>
                <a:srgbClr val="002641"/>
              </a:solidFill>
              <a:latin typeface="Trebuchet MS" panose="020B0603020202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7802" name="Shape 7802"/>
          <p:cNvSpPr txBox="1"/>
          <p:nvPr/>
        </p:nvSpPr>
        <p:spPr>
          <a:xfrm>
            <a:off x="896080" y="3307125"/>
            <a:ext cx="258319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Sugere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empresas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que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compram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mesmos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produtos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em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uma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região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próxima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e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oferece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a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opção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de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comprar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em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conjunto</a:t>
            </a:r>
            <a:endParaRPr sz="975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7803" name="Shape 7803"/>
          <p:cNvSpPr/>
          <p:nvPr/>
        </p:nvSpPr>
        <p:spPr>
          <a:xfrm>
            <a:off x="1776004" y="4461803"/>
            <a:ext cx="1731234" cy="1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b="1" dirty="0" err="1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Planejamento</a:t>
            </a:r>
            <a:r>
              <a:rPr lang="en-MY" sz="1138" b="1" dirty="0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 de </a:t>
            </a:r>
            <a:r>
              <a:rPr lang="en-MY" sz="1138" b="1" dirty="0" err="1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Custo</a:t>
            </a:r>
            <a:endParaRPr sz="1138" b="1" dirty="0">
              <a:solidFill>
                <a:srgbClr val="002641"/>
              </a:solidFill>
              <a:latin typeface="Trebuchet MS" panose="020B0603020202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7804" name="Shape 7804"/>
          <p:cNvSpPr txBox="1"/>
          <p:nvPr/>
        </p:nvSpPr>
        <p:spPr>
          <a:xfrm>
            <a:off x="1750583" y="4622939"/>
            <a:ext cx="181406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Demonstra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custo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previsto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com o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realizado</a:t>
            </a:r>
            <a:endParaRPr sz="975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7805" name="Shape 7805"/>
          <p:cNvSpPr/>
          <p:nvPr/>
        </p:nvSpPr>
        <p:spPr>
          <a:xfrm>
            <a:off x="6360855" y="4415177"/>
            <a:ext cx="1731234" cy="1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b="1" dirty="0" err="1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Controle</a:t>
            </a:r>
            <a:r>
              <a:rPr lang="en-MY" sz="1138" b="1" dirty="0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 de </a:t>
            </a:r>
            <a:r>
              <a:rPr lang="en-MY" sz="1138" b="1" dirty="0" err="1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Estoque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7806" name="Shape 7806"/>
          <p:cNvSpPr txBox="1"/>
          <p:nvPr/>
        </p:nvSpPr>
        <p:spPr>
          <a:xfrm>
            <a:off x="6273697" y="4622939"/>
            <a:ext cx="181406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Sugestão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de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compra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de um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produto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baseado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no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estoque</a:t>
            </a:r>
            <a:endParaRPr sz="975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470921" y="3681682"/>
            <a:ext cx="97509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MY" sz="1050" b="1" dirty="0" err="1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Plataforma</a:t>
            </a:r>
            <a:r>
              <a:rPr lang="en-MY" sz="1050" b="1" dirty="0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 de </a:t>
            </a:r>
            <a:r>
              <a:rPr lang="en-MY" sz="1050" b="1" dirty="0" err="1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compras</a:t>
            </a:r>
            <a:r>
              <a:rPr lang="en-MY" sz="1050" b="1" dirty="0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 online</a:t>
            </a:r>
            <a:endParaRPr lang="en-MY" sz="1050" b="1" dirty="0">
              <a:solidFill>
                <a:srgbClr val="002641"/>
              </a:solidFill>
              <a:latin typeface="Trebuchet MS" panose="020B0603020202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51" name="Shape 7805"/>
          <p:cNvSpPr/>
          <p:nvPr/>
        </p:nvSpPr>
        <p:spPr>
          <a:xfrm>
            <a:off x="6377337" y="3122453"/>
            <a:ext cx="1949100" cy="17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b="1" dirty="0" err="1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Avaliação</a:t>
            </a:r>
            <a:r>
              <a:rPr lang="en-MY" sz="1138" b="1" dirty="0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 dos </a:t>
            </a:r>
            <a:r>
              <a:rPr lang="en-MY" sz="1138" b="1" dirty="0" err="1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Fornecedores</a:t>
            </a:r>
            <a:endParaRPr dirty="0">
              <a:latin typeface="Trebuchet MS" panose="020B0603020202020204" pitchFamily="34" charset="0"/>
            </a:endParaRPr>
          </a:p>
        </p:txBody>
      </p:sp>
      <p:sp>
        <p:nvSpPr>
          <p:cNvPr id="52" name="Shape 7806"/>
          <p:cNvSpPr txBox="1"/>
          <p:nvPr/>
        </p:nvSpPr>
        <p:spPr>
          <a:xfrm>
            <a:off x="6322780" y="3307125"/>
            <a:ext cx="181406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Informa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a nota e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avaliação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de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cada</a:t>
            </a:r>
            <a:r>
              <a:rPr lang="en-MY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 </a:t>
            </a:r>
            <a:r>
              <a:rPr lang="en-MY" sz="975" dirty="0" err="1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  <a:sym typeface="Lato Light"/>
              </a:rPr>
              <a:t>fornecedor</a:t>
            </a:r>
            <a:endParaRPr sz="975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558252" y="5450390"/>
            <a:ext cx="2821581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38" b="1" dirty="0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</a:rPr>
              <a:t> </a:t>
            </a:r>
            <a:endParaRPr lang="pt-BR" sz="1138" b="1" dirty="0">
              <a:solidFill>
                <a:srgbClr val="002641"/>
              </a:solidFill>
              <a:latin typeface="Trebuchet MS" panose="020B0603020202020204" pitchFamily="34" charset="0"/>
              <a:ea typeface="Lato"/>
              <a:cs typeface="Lato"/>
            </a:endParaRPr>
          </a:p>
          <a:p>
            <a:pPr algn="ctr"/>
            <a:r>
              <a:rPr lang="pt-BR" sz="975" dirty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</a:rPr>
              <a:t>Sugestões de pratos, custos de pratos e conversão de pratos convencionais para naturais/</a:t>
            </a:r>
            <a:r>
              <a:rPr lang="pt-BR" sz="975" dirty="0" err="1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</a:rPr>
              <a:t>veganos</a:t>
            </a:r>
            <a:endParaRPr lang="pt-BR" sz="975" dirty="0">
              <a:solidFill>
                <a:schemeClr val="dk1"/>
              </a:solidFill>
              <a:latin typeface="Trebuchet MS" panose="020B0603020202020204" pitchFamily="34" charset="0"/>
              <a:ea typeface="Lato Light"/>
              <a:cs typeface="Lato Light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422265" y="2286730"/>
            <a:ext cx="2991525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75" dirty="0" smtClean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</a:rPr>
              <a:t>Opções </a:t>
            </a:r>
            <a:r>
              <a:rPr lang="pt-BR" sz="975" dirty="0">
                <a:solidFill>
                  <a:schemeClr val="dk1"/>
                </a:solidFill>
                <a:latin typeface="Trebuchet MS" panose="020B0603020202020204" pitchFamily="34" charset="0"/>
                <a:ea typeface="Lato Light"/>
                <a:cs typeface="Lato Light"/>
              </a:rPr>
              <a:t>de entrega com variação de prazo e preço</a:t>
            </a:r>
          </a:p>
        </p:txBody>
      </p:sp>
      <p:sp>
        <p:nvSpPr>
          <p:cNvPr id="413" name="Shape 7803"/>
          <p:cNvSpPr/>
          <p:nvPr/>
        </p:nvSpPr>
        <p:spPr>
          <a:xfrm>
            <a:off x="4124609" y="5484278"/>
            <a:ext cx="1731234" cy="1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b="1" dirty="0" smtClean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  <a:sym typeface="Lato"/>
              </a:rPr>
              <a:t>Insights</a:t>
            </a:r>
            <a:endParaRPr sz="1138" b="1" dirty="0">
              <a:solidFill>
                <a:srgbClr val="002641"/>
              </a:solidFill>
              <a:latin typeface="Trebuchet MS" panose="020B0603020202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414" name="Shape 7803"/>
          <p:cNvSpPr/>
          <p:nvPr/>
        </p:nvSpPr>
        <p:spPr>
          <a:xfrm>
            <a:off x="4052410" y="2150419"/>
            <a:ext cx="1731234" cy="1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pt-BR" sz="1138" b="1" dirty="0">
                <a:solidFill>
                  <a:srgbClr val="002641"/>
                </a:solidFill>
                <a:latin typeface="Trebuchet MS" panose="020B0603020202020204" pitchFamily="34" charset="0"/>
                <a:ea typeface="Lato"/>
                <a:cs typeface="Lato"/>
              </a:rPr>
              <a:t>Flexibilidade na Entrega</a:t>
            </a:r>
          </a:p>
        </p:txBody>
      </p:sp>
    </p:spTree>
    <p:extLst>
      <p:ext uri="{BB962C8B-B14F-4D97-AF65-F5344CB8AC3E}">
        <p14:creationId xmlns:p14="http://schemas.microsoft.com/office/powerpoint/2010/main" val="159845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7120">
        <p:fade thruBlk="1"/>
      </p:transition>
    </mc:Choice>
    <mc:Fallback xmlns="">
      <p:transition advClick="0" advTm="1712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5" grpId="0"/>
      <p:bldP spid="7786" grpId="0" build="p"/>
      <p:bldP spid="7801" grpId="0"/>
      <p:bldP spid="7802" grpId="0"/>
      <p:bldP spid="7803" grpId="0"/>
      <p:bldP spid="7804" grpId="0"/>
      <p:bldP spid="7805" grpId="0"/>
      <p:bldP spid="7806" grpId="0"/>
      <p:bldP spid="51" grpId="0"/>
      <p:bldP spid="52" grpId="0"/>
      <p:bldP spid="28" grpId="0"/>
      <p:bldP spid="29" grpId="0"/>
      <p:bldP spid="413" grpId="0"/>
      <p:bldP spid="4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/>
          <p:cNvGrpSpPr/>
          <p:nvPr/>
        </p:nvGrpSpPr>
        <p:grpSpPr>
          <a:xfrm>
            <a:off x="-1057021" y="0"/>
            <a:ext cx="12112524" cy="6888679"/>
            <a:chOff x="-1057021" y="0"/>
            <a:chExt cx="12112524" cy="6888679"/>
          </a:xfrm>
        </p:grpSpPr>
        <p:pic>
          <p:nvPicPr>
            <p:cNvPr id="44" name="Picture 6" descr="Resultado de imagem para conexÃµes internet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0"/>
            <a:stretch/>
          </p:blipFill>
          <p:spPr bwMode="auto">
            <a:xfrm>
              <a:off x="-1057021" y="80421"/>
              <a:ext cx="12086971" cy="680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tângulo 44"/>
            <p:cNvSpPr/>
            <p:nvPr/>
          </p:nvSpPr>
          <p:spPr>
            <a:xfrm>
              <a:off x="-1057020" y="0"/>
              <a:ext cx="12112523" cy="688867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effectLst>
              <a:glow rad="127000">
                <a:schemeClr val="accent1"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44" name="Shape 4044"/>
          <p:cNvSpPr/>
          <p:nvPr/>
        </p:nvSpPr>
        <p:spPr>
          <a:xfrm>
            <a:off x="0" y="3456801"/>
            <a:ext cx="9923689" cy="34202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45" name="Shape 4045"/>
          <p:cNvSpPr txBox="1">
            <a:spLocks noGrp="1"/>
          </p:cNvSpPr>
          <p:nvPr>
            <p:ph type="title"/>
          </p:nvPr>
        </p:nvSpPr>
        <p:spPr>
          <a:xfrm>
            <a:off x="3552002" y="323517"/>
            <a:ext cx="3331404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Lato Black"/>
              <a:buNone/>
            </a:pPr>
            <a:r>
              <a:rPr lang="en-MY" b="1" dirty="0" err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Nosso</a:t>
            </a:r>
            <a:r>
              <a:rPr lang="en-MY" b="1" dirty="0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MY" b="1" dirty="0" err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Produto</a:t>
            </a:r>
            <a:endParaRPr sz="3575" b="1" i="0" u="none" strike="noStrike" cap="none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sym typeface="Lato Black"/>
            </a:endParaRPr>
          </a:p>
        </p:txBody>
      </p:sp>
      <p:sp>
        <p:nvSpPr>
          <p:cNvPr id="4047" name="Shape 4047"/>
          <p:cNvSpPr/>
          <p:nvPr/>
        </p:nvSpPr>
        <p:spPr>
          <a:xfrm>
            <a:off x="-17689" y="3426757"/>
            <a:ext cx="9923689" cy="3420249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4048" name="Shape 4048"/>
          <p:cNvGrpSpPr/>
          <p:nvPr/>
        </p:nvGrpSpPr>
        <p:grpSpPr>
          <a:xfrm>
            <a:off x="3143446" y="1302556"/>
            <a:ext cx="4205729" cy="5468005"/>
            <a:chOff x="2526895" y="1773131"/>
            <a:chExt cx="7116438" cy="6729852"/>
          </a:xfrm>
        </p:grpSpPr>
        <p:grpSp>
          <p:nvGrpSpPr>
            <p:cNvPr id="4049" name="Shape 4049"/>
            <p:cNvGrpSpPr/>
            <p:nvPr/>
          </p:nvGrpSpPr>
          <p:grpSpPr>
            <a:xfrm>
              <a:off x="2526895" y="1773131"/>
              <a:ext cx="7116438" cy="6729852"/>
              <a:chOff x="2537781" y="1609803"/>
              <a:chExt cx="7116438" cy="6729852"/>
            </a:xfrm>
          </p:grpSpPr>
          <p:sp>
            <p:nvSpPr>
              <p:cNvPr id="4050" name="Shape 4050"/>
              <p:cNvSpPr/>
              <p:nvPr/>
            </p:nvSpPr>
            <p:spPr>
              <a:xfrm>
                <a:off x="2548404" y="1609803"/>
                <a:ext cx="7105815" cy="6729852"/>
              </a:xfrm>
              <a:prstGeom prst="roundRect">
                <a:avLst>
                  <a:gd name="adj" fmla="val 1222"/>
                </a:avLst>
              </a:prstGeom>
              <a:solidFill>
                <a:srgbClr val="444444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  <a:effectLst>
                <a:outerShdw blurRad="533400" rotWithShape="0">
                  <a:srgbClr val="000000">
                    <a:alpha val="8196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1" name="Shape 4051"/>
              <p:cNvSpPr/>
              <p:nvPr/>
            </p:nvSpPr>
            <p:spPr>
              <a:xfrm>
                <a:off x="2537781" y="1937589"/>
                <a:ext cx="7105516" cy="312888"/>
              </a:xfrm>
              <a:prstGeom prst="rect">
                <a:avLst/>
              </a:pr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2" name="Shape 4052"/>
              <p:cNvSpPr/>
              <p:nvPr/>
            </p:nvSpPr>
            <p:spPr>
              <a:xfrm>
                <a:off x="3613075" y="1694232"/>
                <a:ext cx="2842206" cy="556244"/>
              </a:xfrm>
              <a:prstGeom prst="roundRect">
                <a:avLst>
                  <a:gd name="adj" fmla="val 7915"/>
                </a:avLst>
              </a:prstGeom>
              <a:solidFill>
                <a:srgbClr val="D6D6D6"/>
              </a:solidFill>
              <a:ln w="25400" cap="flat" cmpd="sng">
                <a:solidFill>
                  <a:srgbClr val="D6D6D6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3" name="Shape 4053"/>
              <p:cNvSpPr/>
              <p:nvPr/>
            </p:nvSpPr>
            <p:spPr>
              <a:xfrm>
                <a:off x="2674415" y="1728998"/>
                <a:ext cx="100934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E63B7A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4" name="Shape 4054"/>
              <p:cNvSpPr/>
              <p:nvPr/>
            </p:nvSpPr>
            <p:spPr>
              <a:xfrm>
                <a:off x="2852058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AA00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5" name="Shape 4055"/>
              <p:cNvSpPr/>
              <p:nvPr/>
            </p:nvSpPr>
            <p:spPr>
              <a:xfrm>
                <a:off x="3029701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77BB4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56" name="Shape 4056"/>
              <p:cNvGrpSpPr/>
              <p:nvPr/>
            </p:nvGrpSpPr>
            <p:grpSpPr>
              <a:xfrm>
                <a:off x="9360407" y="2031952"/>
                <a:ext cx="146832" cy="129130"/>
                <a:chOff x="0" y="0"/>
                <a:chExt cx="247204" cy="229546"/>
              </a:xfrm>
            </p:grpSpPr>
            <p:sp>
              <p:nvSpPr>
                <p:cNvPr id="4057" name="Shape 4057"/>
                <p:cNvSpPr/>
                <p:nvPr/>
              </p:nvSpPr>
              <p:spPr>
                <a:xfrm>
                  <a:off x="0" y="0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8" name="Shape 4058"/>
                <p:cNvSpPr/>
                <p:nvPr/>
              </p:nvSpPr>
              <p:spPr>
                <a:xfrm>
                  <a:off x="0" y="88688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9" name="Shape 4059"/>
                <p:cNvSpPr/>
                <p:nvPr/>
              </p:nvSpPr>
              <p:spPr>
                <a:xfrm>
                  <a:off x="0" y="182593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4060" name="Shape 4060"/>
              <p:cNvSpPr/>
              <p:nvPr/>
            </p:nvSpPr>
            <p:spPr>
              <a:xfrm>
                <a:off x="3588999" y="1986978"/>
                <a:ext cx="5540677" cy="21439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38" dirty="0" err="1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ko.business</a:t>
                </a:r>
                <a:endParaRPr sz="1138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61" name="Shape 4061"/>
              <p:cNvGrpSpPr/>
              <p:nvPr/>
            </p:nvGrpSpPr>
            <p:grpSpPr>
              <a:xfrm>
                <a:off x="6273944" y="1783677"/>
                <a:ext cx="85730" cy="81162"/>
                <a:chOff x="0" y="-1"/>
                <a:chExt cx="144334" cy="144278"/>
              </a:xfrm>
            </p:grpSpPr>
            <p:sp>
              <p:nvSpPr>
                <p:cNvPr id="4062" name="Shape 4062"/>
                <p:cNvSpPr/>
                <p:nvPr/>
              </p:nvSpPr>
              <p:spPr>
                <a:xfrm rot="2814818">
                  <a:off x="-11706" y="56204"/>
                  <a:ext cx="167746" cy="31868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63" name="Shape 4063"/>
                <p:cNvSpPr/>
                <p:nvPr/>
              </p:nvSpPr>
              <p:spPr>
                <a:xfrm rot="-2582437">
                  <a:off x="-11693" y="56202"/>
                  <a:ext cx="167719" cy="31872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4064" name="Shape 4064"/>
            <p:cNvSpPr/>
            <p:nvPr/>
          </p:nvSpPr>
          <p:spPr>
            <a:xfrm>
              <a:off x="2539489" y="2395097"/>
              <a:ext cx="7081446" cy="60971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3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4065" name="Shape 4065"/>
          <p:cNvGrpSpPr/>
          <p:nvPr/>
        </p:nvGrpSpPr>
        <p:grpSpPr>
          <a:xfrm rot="10800000">
            <a:off x="6679253" y="2012824"/>
            <a:ext cx="1796950" cy="292655"/>
            <a:chOff x="1652259" y="4256917"/>
            <a:chExt cx="1206254" cy="360191"/>
          </a:xfrm>
        </p:grpSpPr>
        <p:cxnSp>
          <p:nvCxnSpPr>
            <p:cNvPr id="4066" name="Shape 4066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067" name="Shape 4067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68" name="Shape 4068"/>
          <p:cNvSpPr/>
          <p:nvPr/>
        </p:nvSpPr>
        <p:spPr>
          <a:xfrm>
            <a:off x="7891751" y="1498148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Pesquisa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p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roduto</a:t>
            </a:r>
            <a:endParaRPr dirty="0">
              <a:latin typeface="Trebuchet MS" panose="020B0603020202020204" pitchFamily="34" charset="0"/>
            </a:endParaRPr>
          </a:p>
        </p:txBody>
      </p:sp>
      <p:grpSp>
        <p:nvGrpSpPr>
          <p:cNvPr id="4069" name="Shape 4069"/>
          <p:cNvGrpSpPr/>
          <p:nvPr/>
        </p:nvGrpSpPr>
        <p:grpSpPr>
          <a:xfrm rot="10800000" flipH="1">
            <a:off x="2435542" y="2457764"/>
            <a:ext cx="1094466" cy="292655"/>
            <a:chOff x="1652259" y="4256917"/>
            <a:chExt cx="1206254" cy="360191"/>
          </a:xfrm>
        </p:grpSpPr>
        <p:cxnSp>
          <p:nvCxnSpPr>
            <p:cNvPr id="4070" name="Shape 4070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071" name="Shape 407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72" name="Shape 4072"/>
          <p:cNvSpPr/>
          <p:nvPr/>
        </p:nvSpPr>
        <p:spPr>
          <a:xfrm flipH="1">
            <a:off x="1787061" y="1991933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Banner </a:t>
            </a:r>
            <a:r>
              <a:rPr lang="en-MY" sz="1138" dirty="0" err="1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d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estaque</a:t>
            </a:r>
            <a:endParaRPr dirty="0">
              <a:latin typeface="Trebuchet MS" panose="020B0603020202020204" pitchFamily="34" charset="0"/>
            </a:endParaRPr>
          </a:p>
        </p:txBody>
      </p:sp>
      <p:grpSp>
        <p:nvGrpSpPr>
          <p:cNvPr id="4073" name="Shape 4073"/>
          <p:cNvGrpSpPr/>
          <p:nvPr/>
        </p:nvGrpSpPr>
        <p:grpSpPr>
          <a:xfrm>
            <a:off x="2467440" y="4444058"/>
            <a:ext cx="1035340" cy="292655"/>
            <a:chOff x="1652259" y="4256917"/>
            <a:chExt cx="1206254" cy="360191"/>
          </a:xfrm>
        </p:grpSpPr>
        <p:cxnSp>
          <p:nvCxnSpPr>
            <p:cNvPr id="4074" name="Shape 4074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075" name="Shape 4075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76" name="Shape 4076"/>
          <p:cNvSpPr/>
          <p:nvPr/>
        </p:nvSpPr>
        <p:spPr>
          <a:xfrm flipH="1">
            <a:off x="1826982" y="4736713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Promoção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do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dia</a:t>
            </a:r>
            <a:endParaRPr dirty="0">
              <a:latin typeface="Trebuchet MS" panose="020B0603020202020204" pitchFamily="34" charset="0"/>
            </a:endParaRPr>
          </a:p>
        </p:txBody>
      </p:sp>
      <p:cxnSp>
        <p:nvCxnSpPr>
          <p:cNvPr id="4077" name="Shape 4077"/>
          <p:cNvCxnSpPr/>
          <p:nvPr/>
        </p:nvCxnSpPr>
        <p:spPr>
          <a:xfrm>
            <a:off x="6914864" y="5047771"/>
            <a:ext cx="1259746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4078" name="Shape 4078"/>
          <p:cNvSpPr/>
          <p:nvPr/>
        </p:nvSpPr>
        <p:spPr>
          <a:xfrm>
            <a:off x="7996293" y="4809598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Preço</a:t>
            </a:r>
            <a:endParaRPr lang="en-MY" sz="1138" dirty="0" smtClean="0">
              <a:solidFill>
                <a:schemeClr val="lt1"/>
              </a:solidFill>
              <a:latin typeface="Trebuchet MS" panose="020B0603020202020204" pitchFamily="34" charset="0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d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estaque</a:t>
            </a:r>
            <a:endParaRPr dirty="0">
              <a:latin typeface="Trebuchet MS" panose="020B0603020202020204" pitchFamily="34" charset="0"/>
            </a:endParaRPr>
          </a:p>
        </p:txBody>
      </p:sp>
      <p:grpSp>
        <p:nvGrpSpPr>
          <p:cNvPr id="4079" name="Shape 4079"/>
          <p:cNvGrpSpPr/>
          <p:nvPr/>
        </p:nvGrpSpPr>
        <p:grpSpPr>
          <a:xfrm rot="10800000">
            <a:off x="6620718" y="3083302"/>
            <a:ext cx="1848038" cy="292655"/>
            <a:chOff x="1652259" y="4256917"/>
            <a:chExt cx="1845247" cy="360191"/>
          </a:xfrm>
        </p:grpSpPr>
        <p:cxnSp>
          <p:nvCxnSpPr>
            <p:cNvPr id="4080" name="Shape 4080"/>
            <p:cNvCxnSpPr/>
            <p:nvPr/>
          </p:nvCxnSpPr>
          <p:spPr>
            <a:xfrm rot="10800000">
              <a:off x="1652259" y="4256917"/>
              <a:ext cx="1845247" cy="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081" name="Shape 408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82" name="Shape 4082"/>
          <p:cNvSpPr/>
          <p:nvPr/>
        </p:nvSpPr>
        <p:spPr>
          <a:xfrm>
            <a:off x="7859621" y="2661730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Descrição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p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roduto</a:t>
            </a:r>
            <a:endParaRPr dirty="0">
              <a:latin typeface="Trebuchet MS" panose="020B0603020202020204" pitchFamily="34" charset="0"/>
            </a:endParaRPr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85" y="1782271"/>
            <a:ext cx="3703851" cy="500598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582755" y="933141"/>
            <a:ext cx="1269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Tela Principal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9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560">
        <p:fade/>
      </p:transition>
    </mc:Choice>
    <mc:Fallback xmlns="">
      <p:transition spd="med" advClick="0" advTm="85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6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1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5" grpId="0"/>
      <p:bldP spid="4068" grpId="0" animBg="1"/>
      <p:bldP spid="4072" grpId="0" animBg="1"/>
      <p:bldP spid="4076" grpId="0" animBg="1"/>
      <p:bldP spid="4078" grpId="0" animBg="1"/>
      <p:bldP spid="408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m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85" y="1739739"/>
            <a:ext cx="3703851" cy="5005987"/>
          </a:xfrm>
          <a:prstGeom prst="rect">
            <a:avLst/>
          </a:prstGeom>
        </p:spPr>
      </p:pic>
      <p:sp>
        <p:nvSpPr>
          <p:cNvPr id="4044" name="Shape 4044"/>
          <p:cNvSpPr/>
          <p:nvPr/>
        </p:nvSpPr>
        <p:spPr>
          <a:xfrm>
            <a:off x="0" y="3456801"/>
            <a:ext cx="9923689" cy="34202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47" name="Shape 4047"/>
          <p:cNvSpPr/>
          <p:nvPr/>
        </p:nvSpPr>
        <p:spPr>
          <a:xfrm>
            <a:off x="-17689" y="3426757"/>
            <a:ext cx="9923689" cy="3420249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4048" name="Shape 4048"/>
          <p:cNvGrpSpPr/>
          <p:nvPr/>
        </p:nvGrpSpPr>
        <p:grpSpPr>
          <a:xfrm>
            <a:off x="3138952" y="1302556"/>
            <a:ext cx="4205729" cy="5468005"/>
            <a:chOff x="2526895" y="1773131"/>
            <a:chExt cx="7116438" cy="6729852"/>
          </a:xfrm>
        </p:grpSpPr>
        <p:grpSp>
          <p:nvGrpSpPr>
            <p:cNvPr id="4049" name="Shape 4049"/>
            <p:cNvGrpSpPr/>
            <p:nvPr/>
          </p:nvGrpSpPr>
          <p:grpSpPr>
            <a:xfrm>
              <a:off x="2526895" y="1773131"/>
              <a:ext cx="7116438" cy="6729852"/>
              <a:chOff x="2537781" y="1609803"/>
              <a:chExt cx="7116438" cy="6729852"/>
            </a:xfrm>
          </p:grpSpPr>
          <p:sp>
            <p:nvSpPr>
              <p:cNvPr id="4050" name="Shape 4050"/>
              <p:cNvSpPr/>
              <p:nvPr/>
            </p:nvSpPr>
            <p:spPr>
              <a:xfrm>
                <a:off x="2548404" y="1609803"/>
                <a:ext cx="7105815" cy="6729852"/>
              </a:xfrm>
              <a:prstGeom prst="roundRect">
                <a:avLst>
                  <a:gd name="adj" fmla="val 1222"/>
                </a:avLst>
              </a:prstGeom>
              <a:solidFill>
                <a:srgbClr val="444444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  <a:effectLst>
                <a:outerShdw blurRad="533400" rotWithShape="0">
                  <a:srgbClr val="000000">
                    <a:alpha val="8196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1" name="Shape 4051"/>
              <p:cNvSpPr/>
              <p:nvPr/>
            </p:nvSpPr>
            <p:spPr>
              <a:xfrm>
                <a:off x="2537781" y="1937589"/>
                <a:ext cx="7105516" cy="312888"/>
              </a:xfrm>
              <a:prstGeom prst="rect">
                <a:avLst/>
              </a:pr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2" name="Shape 4052"/>
              <p:cNvSpPr/>
              <p:nvPr/>
            </p:nvSpPr>
            <p:spPr>
              <a:xfrm>
                <a:off x="3613075" y="1694232"/>
                <a:ext cx="2842206" cy="556244"/>
              </a:xfrm>
              <a:prstGeom prst="roundRect">
                <a:avLst>
                  <a:gd name="adj" fmla="val 7915"/>
                </a:avLst>
              </a:prstGeom>
              <a:solidFill>
                <a:srgbClr val="D6D6D6"/>
              </a:solidFill>
              <a:ln w="25400" cap="flat" cmpd="sng">
                <a:solidFill>
                  <a:srgbClr val="D6D6D6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3" name="Shape 4053"/>
              <p:cNvSpPr/>
              <p:nvPr/>
            </p:nvSpPr>
            <p:spPr>
              <a:xfrm>
                <a:off x="2674415" y="1728998"/>
                <a:ext cx="100934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E63B7A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4" name="Shape 4054"/>
              <p:cNvSpPr/>
              <p:nvPr/>
            </p:nvSpPr>
            <p:spPr>
              <a:xfrm>
                <a:off x="2852058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AA00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5" name="Shape 4055"/>
              <p:cNvSpPr/>
              <p:nvPr/>
            </p:nvSpPr>
            <p:spPr>
              <a:xfrm>
                <a:off x="3029701" y="1728998"/>
                <a:ext cx="100935" cy="94363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77BB4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38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56" name="Shape 4056"/>
              <p:cNvGrpSpPr/>
              <p:nvPr/>
            </p:nvGrpSpPr>
            <p:grpSpPr>
              <a:xfrm>
                <a:off x="9360407" y="2031952"/>
                <a:ext cx="146832" cy="129130"/>
                <a:chOff x="0" y="0"/>
                <a:chExt cx="247204" cy="229546"/>
              </a:xfrm>
            </p:grpSpPr>
            <p:sp>
              <p:nvSpPr>
                <p:cNvPr id="4057" name="Shape 4057"/>
                <p:cNvSpPr/>
                <p:nvPr/>
              </p:nvSpPr>
              <p:spPr>
                <a:xfrm>
                  <a:off x="0" y="0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8" name="Shape 4058"/>
                <p:cNvSpPr/>
                <p:nvPr/>
              </p:nvSpPr>
              <p:spPr>
                <a:xfrm>
                  <a:off x="0" y="88688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9" name="Shape 4059"/>
                <p:cNvSpPr/>
                <p:nvPr/>
              </p:nvSpPr>
              <p:spPr>
                <a:xfrm>
                  <a:off x="0" y="182593"/>
                  <a:ext cx="247204" cy="46953"/>
                </a:xfrm>
                <a:prstGeom prst="rect">
                  <a:avLst/>
                </a:prstGeom>
                <a:solidFill>
                  <a:srgbClr val="929292"/>
                </a:solidFill>
                <a:ln w="25400" cap="flat" cmpd="sng">
                  <a:solidFill>
                    <a:srgbClr val="929292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4060" name="Shape 4060"/>
              <p:cNvSpPr/>
              <p:nvPr/>
            </p:nvSpPr>
            <p:spPr>
              <a:xfrm>
                <a:off x="3588999" y="1986978"/>
                <a:ext cx="5540677" cy="21439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38" dirty="0" err="1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ko.busines</a:t>
                </a:r>
                <a:r>
                  <a:rPr lang="pt-BR" sz="1138" dirty="0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/busca</a:t>
                </a:r>
                <a:endParaRPr sz="1138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061" name="Shape 4061"/>
              <p:cNvGrpSpPr/>
              <p:nvPr/>
            </p:nvGrpSpPr>
            <p:grpSpPr>
              <a:xfrm>
                <a:off x="6273944" y="1783677"/>
                <a:ext cx="85730" cy="81162"/>
                <a:chOff x="0" y="-1"/>
                <a:chExt cx="144334" cy="144278"/>
              </a:xfrm>
            </p:grpSpPr>
            <p:sp>
              <p:nvSpPr>
                <p:cNvPr id="4062" name="Shape 4062"/>
                <p:cNvSpPr/>
                <p:nvPr/>
              </p:nvSpPr>
              <p:spPr>
                <a:xfrm rot="2814818">
                  <a:off x="-11706" y="56204"/>
                  <a:ext cx="167746" cy="31868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63" name="Shape 4063"/>
                <p:cNvSpPr/>
                <p:nvPr/>
              </p:nvSpPr>
              <p:spPr>
                <a:xfrm rot="-2582437">
                  <a:off x="-11693" y="56202"/>
                  <a:ext cx="167719" cy="31872"/>
                </a:xfrm>
                <a:prstGeom prst="rect">
                  <a:avLst/>
                </a:prstGeom>
                <a:solidFill>
                  <a:srgbClr val="AAAAAA"/>
                </a:solidFill>
                <a:ln w="25400" cap="flat" cmpd="sng">
                  <a:solidFill>
                    <a:srgbClr val="AAAAAA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38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4064" name="Shape 4064"/>
            <p:cNvSpPr/>
            <p:nvPr/>
          </p:nvSpPr>
          <p:spPr>
            <a:xfrm>
              <a:off x="2539489" y="2395097"/>
              <a:ext cx="7081446" cy="60971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3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082" name="Shape 4082"/>
          <p:cNvSpPr/>
          <p:nvPr/>
        </p:nvSpPr>
        <p:spPr>
          <a:xfrm>
            <a:off x="7513556" y="1358956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Avaliação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p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roduto</a:t>
            </a:r>
            <a:endParaRPr dirty="0">
              <a:latin typeface="Trebuchet MS" panose="020B0603020202020204" pitchFamily="34" charset="0"/>
            </a:endParaRPr>
          </a:p>
        </p:txBody>
      </p:sp>
      <p:grpSp>
        <p:nvGrpSpPr>
          <p:cNvPr id="30" name="Shape 4069"/>
          <p:cNvGrpSpPr/>
          <p:nvPr/>
        </p:nvGrpSpPr>
        <p:grpSpPr>
          <a:xfrm rot="10800000" flipH="1">
            <a:off x="2675605" y="2840548"/>
            <a:ext cx="1094466" cy="292655"/>
            <a:chOff x="1652259" y="4256917"/>
            <a:chExt cx="1206254" cy="360191"/>
          </a:xfrm>
          <a:solidFill>
            <a:schemeClr val="accent1">
              <a:lumMod val="75000"/>
            </a:schemeClr>
          </a:solidFill>
        </p:grpSpPr>
        <p:cxnSp>
          <p:nvCxnSpPr>
            <p:cNvPr id="31" name="Shape 4070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32" name="Shape 407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" name="Shape 4072"/>
          <p:cNvSpPr/>
          <p:nvPr/>
        </p:nvSpPr>
        <p:spPr>
          <a:xfrm flipH="1">
            <a:off x="2027124" y="2374717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Resultado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da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busca</a:t>
            </a:r>
            <a:endParaRPr dirty="0">
              <a:latin typeface="Trebuchet MS" panose="020B0603020202020204" pitchFamily="34" charset="0"/>
            </a:endParaRPr>
          </a:p>
        </p:txBody>
      </p:sp>
      <p:grpSp>
        <p:nvGrpSpPr>
          <p:cNvPr id="34" name="Shape 4073"/>
          <p:cNvGrpSpPr/>
          <p:nvPr/>
        </p:nvGrpSpPr>
        <p:grpSpPr>
          <a:xfrm>
            <a:off x="2686237" y="4826842"/>
            <a:ext cx="1035340" cy="292655"/>
            <a:chOff x="1652259" y="4256917"/>
            <a:chExt cx="1206254" cy="360191"/>
          </a:xfrm>
          <a:solidFill>
            <a:schemeClr val="accent1">
              <a:lumMod val="75000"/>
            </a:schemeClr>
          </a:solidFill>
        </p:grpSpPr>
        <p:cxnSp>
          <p:nvCxnSpPr>
            <p:cNvPr id="35" name="Shape 4074"/>
            <p:cNvCxnSpPr/>
            <p:nvPr/>
          </p:nvCxnSpPr>
          <p:spPr>
            <a:xfrm rot="10800000">
              <a:off x="1652259" y="4256917"/>
              <a:ext cx="1206254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36" name="Shape 4075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" name="Shape 4076"/>
          <p:cNvSpPr/>
          <p:nvPr/>
        </p:nvSpPr>
        <p:spPr>
          <a:xfrm flipH="1">
            <a:off x="2035146" y="5119497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Produtos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relacionados</a:t>
            </a:r>
            <a:endParaRPr dirty="0">
              <a:latin typeface="Trebuchet MS" panose="020B0603020202020204" pitchFamily="34" charset="0"/>
            </a:endParaRPr>
          </a:p>
        </p:txBody>
      </p:sp>
      <p:grpSp>
        <p:nvGrpSpPr>
          <p:cNvPr id="44" name="Shape 4079"/>
          <p:cNvGrpSpPr/>
          <p:nvPr/>
        </p:nvGrpSpPr>
        <p:grpSpPr>
          <a:xfrm rot="10800000">
            <a:off x="6206272" y="5180478"/>
            <a:ext cx="1848038" cy="292655"/>
            <a:chOff x="1652259" y="4256917"/>
            <a:chExt cx="1845247" cy="360191"/>
          </a:xfrm>
          <a:solidFill>
            <a:schemeClr val="accent1">
              <a:lumMod val="75000"/>
            </a:schemeClr>
          </a:solidFill>
        </p:grpSpPr>
        <p:cxnSp>
          <p:nvCxnSpPr>
            <p:cNvPr id="45" name="Shape 4080"/>
            <p:cNvCxnSpPr/>
            <p:nvPr/>
          </p:nvCxnSpPr>
          <p:spPr>
            <a:xfrm rot="10800000">
              <a:off x="1652259" y="4256917"/>
              <a:ext cx="1845247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6" name="Shape 408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79" name="Shape 4079"/>
          <p:cNvGrpSpPr/>
          <p:nvPr/>
        </p:nvGrpSpPr>
        <p:grpSpPr>
          <a:xfrm rot="10800000">
            <a:off x="5853283" y="1822734"/>
            <a:ext cx="1848038" cy="292655"/>
            <a:chOff x="1652259" y="4256917"/>
            <a:chExt cx="1845247" cy="360191"/>
          </a:xfrm>
          <a:solidFill>
            <a:schemeClr val="accent1">
              <a:lumMod val="75000"/>
            </a:schemeClr>
          </a:solidFill>
        </p:grpSpPr>
        <p:cxnSp>
          <p:nvCxnSpPr>
            <p:cNvPr id="4080" name="Shape 4080"/>
            <p:cNvCxnSpPr/>
            <p:nvPr/>
          </p:nvCxnSpPr>
          <p:spPr>
            <a:xfrm rot="10800000">
              <a:off x="1652259" y="4256917"/>
              <a:ext cx="1845247" cy="0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4081" name="Shape 4081"/>
            <p:cNvCxnSpPr/>
            <p:nvPr/>
          </p:nvCxnSpPr>
          <p:spPr>
            <a:xfrm>
              <a:off x="1652259" y="4256917"/>
              <a:ext cx="0" cy="360191"/>
            </a:xfrm>
            <a:prstGeom prst="straightConnector1">
              <a:avLst/>
            </a:prstGeom>
            <a:grpFill/>
            <a:ln w="9525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" name="Shape 4082"/>
          <p:cNvSpPr/>
          <p:nvPr/>
        </p:nvSpPr>
        <p:spPr>
          <a:xfrm>
            <a:off x="7392176" y="4674089"/>
            <a:ext cx="1233164" cy="476345"/>
          </a:xfrm>
          <a:prstGeom prst="roundRect">
            <a:avLst>
              <a:gd name="adj" fmla="val 7215"/>
            </a:avLst>
          </a:prstGeom>
          <a:solidFill>
            <a:schemeClr val="accent1">
              <a:lumMod val="75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Avaliação</a:t>
            </a:r>
            <a:r>
              <a:rPr lang="en-MY" sz="1138" dirty="0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 </a:t>
            </a:r>
            <a:r>
              <a:rPr lang="en-MY" sz="1138" dirty="0" err="1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f</a:t>
            </a:r>
            <a:r>
              <a:rPr lang="en-MY" sz="1138" dirty="0" err="1" smtClean="0">
                <a:solidFill>
                  <a:schemeClr val="lt1"/>
                </a:solidFill>
                <a:latin typeface="Trebuchet MS" panose="020B0603020202020204" pitchFamily="34" charset="0"/>
                <a:ea typeface="Open Sans"/>
                <a:cs typeface="Open Sans"/>
                <a:sym typeface="Open Sans"/>
              </a:rPr>
              <a:t>ornecedor</a:t>
            </a:r>
            <a:endParaRPr dirty="0">
              <a:latin typeface="Trebuchet MS" panose="020B0603020202020204" pitchFamily="34" charset="0"/>
            </a:endParaRPr>
          </a:p>
        </p:txBody>
      </p:sp>
      <p:pic>
        <p:nvPicPr>
          <p:cNvPr id="6" name="Imagem 5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>
          <a:xfrm>
            <a:off x="3375604" y="1835301"/>
            <a:ext cx="3704400" cy="4755600"/>
          </a:xfrm>
          <a:prstGeom prst="rect">
            <a:avLst/>
          </a:prstGeom>
        </p:spPr>
      </p:pic>
      <p:sp>
        <p:nvSpPr>
          <p:cNvPr id="51" name="Retângulo 50"/>
          <p:cNvSpPr/>
          <p:nvPr/>
        </p:nvSpPr>
        <p:spPr>
          <a:xfrm>
            <a:off x="4190821" y="933141"/>
            <a:ext cx="2053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Avaliação Fornecedor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Shape 4045"/>
          <p:cNvSpPr txBox="1">
            <a:spLocks/>
          </p:cNvSpPr>
          <p:nvPr/>
        </p:nvSpPr>
        <p:spPr>
          <a:xfrm>
            <a:off x="3552002" y="323517"/>
            <a:ext cx="3331404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575"/>
              <a:buFont typeface="Lato Black"/>
              <a:buNone/>
            </a:pPr>
            <a:r>
              <a:rPr lang="en-MY" sz="3580" b="1" smtClean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Nosso Produto</a:t>
            </a:r>
            <a:endParaRPr lang="en-MY" sz="358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1302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464">
        <p:fade thruBlk="1"/>
      </p:transition>
    </mc:Choice>
    <mc:Fallback xmlns="">
      <p:transition advClick="0" advTm="5464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2" grpId="0" animBg="1"/>
      <p:bldP spid="33" grpId="0" animBg="1"/>
      <p:bldP spid="37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heme/theme1.xml><?xml version="1.0" encoding="utf-8"?>
<a:theme xmlns:a="http://schemas.openxmlformats.org/drawingml/2006/main" name="Office Theme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7987</TotalTime>
  <Words>884</Words>
  <Application>Microsoft Office PowerPoint</Application>
  <PresentationFormat>Papel A4 (210 x 297 mm)</PresentationFormat>
  <Paragraphs>261</Paragraphs>
  <Slides>21</Slides>
  <Notes>15</Notes>
  <HiddenSlides>0</HiddenSlides>
  <MMClips>5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1" baseType="lpstr">
      <vt:lpstr>Lato Light</vt:lpstr>
      <vt:lpstr>Calibri Light</vt:lpstr>
      <vt:lpstr>Trebuchet MS</vt:lpstr>
      <vt:lpstr>Raleway</vt:lpstr>
      <vt:lpstr>Arial</vt:lpstr>
      <vt:lpstr>Open Sans</vt:lpstr>
      <vt:lpstr>Lato Black</vt:lpstr>
      <vt:lpstr>Calibri</vt:lpstr>
      <vt:lpstr>Lato</vt:lpstr>
      <vt:lpstr>Office Theme</vt:lpstr>
      <vt:lpstr>Apresentação do PowerPoint</vt:lpstr>
      <vt:lpstr>Apresentação do PowerPoint</vt:lpstr>
      <vt:lpstr>Problema</vt:lpstr>
      <vt:lpstr>Solução</vt:lpstr>
      <vt:lpstr>Tamanho de Mercado</vt:lpstr>
      <vt:lpstr>Validação de Mercado</vt:lpstr>
      <vt:lpstr>Proposta de Valor</vt:lpstr>
      <vt:lpstr>Nosso Produto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Concorrentes</vt:lpstr>
      <vt:lpstr>Vantagens Competitivas</vt:lpstr>
      <vt:lpstr>Modelo de Receita</vt:lpstr>
      <vt:lpstr>Nosso Time</vt:lpstr>
      <vt:lpstr>Investimento</vt:lpstr>
      <vt:lpstr>Investimento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Fabio Balancin</dc:creator>
  <cp:lastModifiedBy>Tatiana Fagundes</cp:lastModifiedBy>
  <cp:revision>155</cp:revision>
  <dcterms:modified xsi:type="dcterms:W3CDTF">2018-04-11T09:42:50Z</dcterms:modified>
</cp:coreProperties>
</file>